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48" r:id="rId3"/>
    <p:sldMasterId id="2147483950" r:id="rId4"/>
    <p:sldMasterId id="2147483683" r:id="rId5"/>
  </p:sldMasterIdLst>
  <p:notesMasterIdLst>
    <p:notesMasterId r:id="rId39"/>
  </p:notesMasterIdLst>
  <p:handoutMasterIdLst>
    <p:handoutMasterId r:id="rId40"/>
  </p:handoutMasterIdLst>
  <p:sldIdLst>
    <p:sldId id="603" r:id="rId6"/>
    <p:sldId id="2504" r:id="rId7"/>
    <p:sldId id="2496" r:id="rId8"/>
    <p:sldId id="2497" r:id="rId9"/>
    <p:sldId id="2507" r:id="rId10"/>
    <p:sldId id="2417" r:id="rId11"/>
    <p:sldId id="2534" r:id="rId12"/>
    <p:sldId id="2518" r:id="rId13"/>
    <p:sldId id="2517" r:id="rId14"/>
    <p:sldId id="2519" r:id="rId15"/>
    <p:sldId id="2521" r:id="rId16"/>
    <p:sldId id="259" r:id="rId17"/>
    <p:sldId id="2506" r:id="rId18"/>
    <p:sldId id="2537" r:id="rId19"/>
    <p:sldId id="2538" r:id="rId20"/>
    <p:sldId id="2536" r:id="rId21"/>
    <p:sldId id="2539" r:id="rId22"/>
    <p:sldId id="2540" r:id="rId23"/>
    <p:sldId id="2541" r:id="rId24"/>
    <p:sldId id="2542" r:id="rId25"/>
    <p:sldId id="2543" r:id="rId26"/>
    <p:sldId id="2544" r:id="rId27"/>
    <p:sldId id="2545" r:id="rId28"/>
    <p:sldId id="2533" r:id="rId29"/>
    <p:sldId id="2546" r:id="rId30"/>
    <p:sldId id="2547" r:id="rId31"/>
    <p:sldId id="2498" r:id="rId32"/>
    <p:sldId id="2508" r:id="rId33"/>
    <p:sldId id="2531" r:id="rId34"/>
    <p:sldId id="2532" r:id="rId35"/>
    <p:sldId id="2535" r:id="rId36"/>
    <p:sldId id="582" r:id="rId37"/>
    <p:sldId id="2419" r:id="rId38"/>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66BA36"/>
    <a:srgbClr val="221815"/>
    <a:srgbClr val="91A2BF"/>
    <a:srgbClr val="E4EBEA"/>
    <a:srgbClr val="C00000"/>
    <a:srgbClr val="FFFF00"/>
    <a:srgbClr val="FFFFFF"/>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3" autoAdjust="0"/>
    <p:restoredTop sz="96291" autoAdjust="0"/>
  </p:normalViewPr>
  <p:slideViewPr>
    <p:cSldViewPr snapToGrid="0" snapToObjects="1">
      <p:cViewPr varScale="1">
        <p:scale>
          <a:sx n="124" d="100"/>
          <a:sy n="124" d="100"/>
        </p:scale>
        <p:origin x="208" y="2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5/11/25</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5/11/25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7</a:t>
            </a:fld>
            <a:endParaRPr kumimoji="1" lang="zh-CN" altLang="en-US"/>
          </a:p>
        </p:txBody>
      </p:sp>
    </p:spTree>
    <p:extLst>
      <p:ext uri="{BB962C8B-B14F-4D97-AF65-F5344CB8AC3E}">
        <p14:creationId xmlns:p14="http://schemas.microsoft.com/office/powerpoint/2010/main" val="69564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12</a:t>
            </a:fld>
            <a:endParaRPr kumimoji="1" lang="zh-CN" altLang="en-US"/>
          </a:p>
        </p:txBody>
      </p:sp>
    </p:spTree>
    <p:extLst>
      <p:ext uri="{BB962C8B-B14F-4D97-AF65-F5344CB8AC3E}">
        <p14:creationId xmlns:p14="http://schemas.microsoft.com/office/powerpoint/2010/main" val="1274378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18</a:t>
            </a:fld>
            <a:endParaRPr kumimoji="1" lang="zh-CN" altLang="en-US"/>
          </a:p>
        </p:txBody>
      </p:sp>
    </p:spTree>
    <p:extLst>
      <p:ext uri="{BB962C8B-B14F-4D97-AF65-F5344CB8AC3E}">
        <p14:creationId xmlns:p14="http://schemas.microsoft.com/office/powerpoint/2010/main" val="324141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25</a:t>
            </a:fld>
            <a:endParaRPr kumimoji="1" lang="zh-CN" altLang="en-US"/>
          </a:p>
        </p:txBody>
      </p:sp>
    </p:spTree>
    <p:extLst>
      <p:ext uri="{BB962C8B-B14F-4D97-AF65-F5344CB8AC3E}">
        <p14:creationId xmlns:p14="http://schemas.microsoft.com/office/powerpoint/2010/main" val="76702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7021A3A-000B-724D-82E6-58165F25070D}" type="slidenum">
              <a:rPr kumimoji="1" lang="zh-CN" altLang="en-US" smtClean="0"/>
              <a:t>27</a:t>
            </a:fld>
            <a:endParaRPr kumimoji="1" lang="zh-CN" altLang="en-US"/>
          </a:p>
        </p:txBody>
      </p:sp>
    </p:spTree>
    <p:extLst>
      <p:ext uri="{BB962C8B-B14F-4D97-AF65-F5344CB8AC3E}">
        <p14:creationId xmlns:p14="http://schemas.microsoft.com/office/powerpoint/2010/main" val="292173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1460F0-4107-44B1-9AC0-A3E3C7045FFE}"/>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4" name="TextBox 3">
            <a:extLst>
              <a:ext uri="{FF2B5EF4-FFF2-40B4-BE49-F238E27FC236}">
                <a16:creationId xmlns:a16="http://schemas.microsoft.com/office/drawing/2014/main" id="{7084E815-EB58-B7F4-CA07-DB3A06195A8C}"/>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5" name="图片 4">
            <a:extLst>
              <a:ext uri="{FF2B5EF4-FFF2-40B4-BE49-F238E27FC236}">
                <a16:creationId xmlns:a16="http://schemas.microsoft.com/office/drawing/2014/main" id="{E610E3CC-989A-8250-417F-7E17E488D201}"/>
              </a:ext>
            </a:extLst>
          </p:cNvPr>
          <p:cNvPicPr>
            <a:picLocks noChangeAspect="1"/>
          </p:cNvPicPr>
          <p:nvPr userDrawn="1"/>
        </p:nvPicPr>
        <p:blipFill>
          <a:blip r:embed="rId2"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2B6BBB75-E7CF-676E-F204-FA4CCAFAF988}"/>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3200" b="1">
                <a:solidFill>
                  <a:schemeClr val="bg1"/>
                </a:solidFill>
                <a:latin typeface="Lexend" pitchFamily="2" charset="0"/>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623635" y="1351536"/>
            <a:ext cx="10963473"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Lexend" pitchFamily="2"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Lexend" pitchFamily="2"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Lexend" pitchFamily="2"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494473" cy="1323439"/>
          </a:xfrm>
          <a:prstGeom prst="rect">
            <a:avLst/>
          </a:prstGeom>
          <a:noFill/>
        </p:spPr>
        <p:txBody>
          <a:bodyPr wrap="square" rtlCol="0">
            <a:spAutoFit/>
          </a:bodyPr>
          <a:lstStyle/>
          <a:p>
            <a:pPr algn="l"/>
            <a:r>
              <a:rPr lang="en-US" sz="8000" dirty="0">
                <a:solidFill>
                  <a:srgbClr val="221815"/>
                </a:solidFill>
                <a:latin typeface="Lexend" pitchFamily="2" charset="0"/>
                <a:cs typeface="Futura-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0767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7567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10963473"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22789"/>
            <a:ext cx="10963473"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246909"/>
            <a:ext cx="4451799" cy="510817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6932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3200" b="1" i="0" u="none" strike="noStrike" kern="0" cap="none" spc="0" normalizeH="0" baseline="0" dirty="0">
                <a:ln>
                  <a:noFill/>
                </a:ln>
                <a:solidFill>
                  <a:srgbClr val="C00000"/>
                </a:solidFill>
                <a:effectLst/>
                <a:uLnTx/>
                <a:uFillTx/>
                <a:latin typeface="Lexend" pitchFamily="2" charset="0"/>
                <a:ea typeface="微软雅黑" pitchFamily="34" charset="-122"/>
                <a:cs typeface="Futura-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Lexend" pitchFamily="2"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篇章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D3EAA6-5124-3D4A-95FF-740B70F60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6763" cy="6858000"/>
          </a:xfrm>
          <a:prstGeom prst="rect">
            <a:avLst/>
          </a:prstGeom>
        </p:spPr>
      </p:pic>
      <p:sp>
        <p:nvSpPr>
          <p:cNvPr id="2" name="TextBox 2">
            <a:extLst>
              <a:ext uri="{FF2B5EF4-FFF2-40B4-BE49-F238E27FC236}">
                <a16:creationId xmlns:a16="http://schemas.microsoft.com/office/drawing/2014/main" id="{F3652C3B-3BDF-C967-C9F7-FC41B185F5A1}"/>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2"/>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62216C8F-403B-B46A-188F-43EEF71787A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2"/>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2"/>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1503A16B-634D-EAB9-B25D-7FC30383ACC6}"/>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6" name="TextBox 2">
            <a:extLst>
              <a:ext uri="{FF2B5EF4-FFF2-40B4-BE49-F238E27FC236}">
                <a16:creationId xmlns:a16="http://schemas.microsoft.com/office/drawing/2014/main" id="{1F0AA649-F2A3-8307-89FA-873D519CD422}"/>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2"/>
                </a:solidFill>
                <a:latin typeface="Gill Sans MT" panose="020B0502020104020203" pitchFamily="34" charset="0"/>
                <a:ea typeface="+mj-ea"/>
                <a:cs typeface="Futura-Medium" panose="020B0602020204020303" pitchFamily="34" charset="-79"/>
              </a:rPr>
              <a:t>GitHub</a:t>
            </a:r>
            <a:r>
              <a:rPr lang="zh-CN" altLang="en-US" sz="1100" dirty="0">
                <a:solidFill>
                  <a:schemeClr val="tx2"/>
                </a:solidFill>
                <a:latin typeface="Gill Sans MT" panose="020B0502020104020203" pitchFamily="34" charset="0"/>
                <a:ea typeface="+mj-ea"/>
                <a:cs typeface="Futura-Medium" panose="020B0602020204020303" pitchFamily="34" charset="-79"/>
              </a:rPr>
              <a:t> </a:t>
            </a:r>
            <a:r>
              <a:rPr lang="en-US" altLang="zh-CN" sz="1100" dirty="0">
                <a:solidFill>
                  <a:schemeClr val="tx2"/>
                </a:solidFill>
                <a:latin typeface="Gill Sans MT" panose="020B0502020104020203" pitchFamily="34" charset="0"/>
                <a:ea typeface="+mj-ea"/>
                <a:cs typeface="Futura-Medium" panose="020B0602020204020303" pitchFamily="34" charset="-79"/>
              </a:rPr>
              <a:t>https://</a:t>
            </a:r>
            <a:r>
              <a:rPr lang="en-US" altLang="zh-CN" sz="1100" dirty="0" err="1">
                <a:solidFill>
                  <a:schemeClr val="tx2"/>
                </a:solidFill>
                <a:latin typeface="Gill Sans MT" panose="020B0502020104020203" pitchFamily="34" charset="0"/>
                <a:ea typeface="+mj-ea"/>
                <a:cs typeface="Futura-Medium" panose="020B0602020204020303" pitchFamily="34" charset="-79"/>
              </a:rPr>
              <a:t>github.com</a:t>
            </a:r>
            <a:r>
              <a:rPr lang="en-US" altLang="zh-CN" sz="1100" dirty="0">
                <a:solidFill>
                  <a:schemeClr val="tx2"/>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2"/>
                </a:solidFill>
                <a:latin typeface="Gill Sans MT" panose="020B0502020104020203" pitchFamily="34" charset="0"/>
                <a:ea typeface="+mj-ea"/>
                <a:cs typeface="Futura-Medium" panose="020B0602020204020303" pitchFamily="34" charset="-79"/>
              </a:rPr>
              <a:t>AIInfra</a:t>
            </a:r>
            <a:endParaRPr lang="en-US" sz="1100" dirty="0">
              <a:solidFill>
                <a:schemeClr val="tx2"/>
              </a:solidFill>
              <a:latin typeface="Gill Sans MT" panose="020B0502020104020203" pitchFamily="34" charset="0"/>
              <a:ea typeface="+mj-ea"/>
              <a:cs typeface="Futura-Medium" panose="020B0602020204020303" pitchFamily="34" charset="-79"/>
            </a:endParaRPr>
          </a:p>
        </p:txBody>
      </p:sp>
      <p:sp>
        <p:nvSpPr>
          <p:cNvPr id="7" name="内容占位符 2">
            <a:extLst>
              <a:ext uri="{FF2B5EF4-FFF2-40B4-BE49-F238E27FC236}">
                <a16:creationId xmlns:a16="http://schemas.microsoft.com/office/drawing/2014/main" id="{35A58353-89D2-75E1-4F31-34BFB4BE3291}"/>
              </a:ext>
            </a:extLst>
          </p:cNvPr>
          <p:cNvSpPr>
            <a:spLocks noGrp="1"/>
          </p:cNvSpPr>
          <p:nvPr>
            <p:ph sz="half" idx="1"/>
          </p:nvPr>
        </p:nvSpPr>
        <p:spPr>
          <a:xfrm>
            <a:off x="481757" y="2406869"/>
            <a:ext cx="11161240" cy="3603651"/>
          </a:xfrm>
          <a:prstGeom prst="rect">
            <a:avLst/>
          </a:prstGeom>
          <a:noFill/>
        </p:spPr>
        <p:txBody>
          <a:bodyPr anchor="ctr">
            <a:normAutofit/>
          </a:bodyPr>
          <a:lstStyle>
            <a:lvl1pPr marL="0" marR="0" indent="0" algn="ctr" defTabSz="1218804" rtl="0" eaLnBrk="0" fontAlgn="base" latinLnBrk="0" hangingPunct="0">
              <a:lnSpc>
                <a:spcPct val="10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bg1"/>
                </a:solidFill>
                <a:effectLst/>
                <a:uLnTx/>
                <a:uFillTx/>
                <a:latin typeface="Lexend" pitchFamily="2" charset="0"/>
                <a:ea typeface="微软雅黑" pitchFamily="34" charset="-122"/>
                <a:cs typeface="Futura-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6339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3200" b="1">
                <a:solidFill>
                  <a:schemeClr val="tx1">
                    <a:lumMod val="95000"/>
                  </a:schemeClr>
                </a:solidFill>
                <a:latin typeface="Lexend" pitchFamily="2" charset="0"/>
                <a:ea typeface="微软雅黑" panose="020B0503020204020204" pitchFamily="34" charset="-122"/>
                <a:cs typeface="Futura-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Lexend" pitchFamily="2"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Lexend" pitchFamily="2"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Lexend" pitchFamily="2"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5"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70" r:id="rId1"/>
    <p:sldLayoutId id="2147483982" r:id="rId2"/>
    <p:sldLayoutId id="2147483984" r:id="rId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1" name="TextBox 2">
            <a:extLst>
              <a:ext uri="{FF2B5EF4-FFF2-40B4-BE49-F238E27FC236}">
                <a16:creationId xmlns:a16="http://schemas.microsoft.com/office/drawing/2014/main" id="{A889820E-F4CC-AC5B-9669-79FCD2076373}"/>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82" name="TextBox 3">
            <a:extLst>
              <a:ext uri="{FF2B5EF4-FFF2-40B4-BE49-F238E27FC236}">
                <a16:creationId xmlns:a16="http://schemas.microsoft.com/office/drawing/2014/main" id="{6ED18A3F-5D6E-8C14-CCE2-48DD704755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rgbClr val="1D1D1B"/>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rgbClr val="1D1D1B"/>
              </a:solidFill>
              <a:latin typeface="Arial" panose="020B0604020202020204" pitchFamily="34" charset="0"/>
              <a:ea typeface="华文细黑" pitchFamily="2" charset="-122"/>
              <a:cs typeface="Arial" panose="020B0604020202020204" pitchFamily="34" charset="0"/>
            </a:endParaRPr>
          </a:p>
        </p:txBody>
      </p:sp>
      <p:pic>
        <p:nvPicPr>
          <p:cNvPr id="83" name="图片 82">
            <a:extLst>
              <a:ext uri="{FF2B5EF4-FFF2-40B4-BE49-F238E27FC236}">
                <a16:creationId xmlns:a16="http://schemas.microsoft.com/office/drawing/2014/main" id="{4FE289D2-5824-FA98-93EC-11278F58E315}"/>
              </a:ext>
            </a:extLst>
          </p:cNvPr>
          <p:cNvPicPr>
            <a:picLocks noChangeAspect="1"/>
          </p:cNvPicPr>
          <p:nvPr userDrawn="1"/>
        </p:nvPicPr>
        <p:blipFill>
          <a:blip r:embed="rId7"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4" name="TextBox 2">
            <a:extLst>
              <a:ext uri="{FF2B5EF4-FFF2-40B4-BE49-F238E27FC236}">
                <a16:creationId xmlns:a16="http://schemas.microsoft.com/office/drawing/2014/main" id="{F5B0A06F-8FA9-A4D1-3C6E-01790866E6A9}"/>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rgbClr val="374154"/>
                </a:solidFill>
                <a:latin typeface="Gill Sans MT" panose="020B0502020104020203" pitchFamily="34" charset="0"/>
                <a:ea typeface="+mj-ea"/>
                <a:cs typeface="Futura-Medium" panose="020B0602020204020303" pitchFamily="34" charset="-79"/>
              </a:rPr>
              <a:t>GitHub</a:t>
            </a:r>
            <a:r>
              <a:rPr lang="zh-CN" altLang="en-US" sz="1100" dirty="0">
                <a:solidFill>
                  <a:srgbClr val="374154"/>
                </a:solidFill>
                <a:latin typeface="Gill Sans MT" panose="020B0502020104020203" pitchFamily="34" charset="0"/>
                <a:ea typeface="+mj-ea"/>
                <a:cs typeface="Futura-Medium" panose="020B0602020204020303" pitchFamily="34" charset="-79"/>
              </a:rPr>
              <a:t> </a:t>
            </a:r>
            <a:r>
              <a:rPr lang="en-US" altLang="zh-CN" sz="1100" dirty="0">
                <a:solidFill>
                  <a:srgbClr val="C7000B"/>
                </a:solidFill>
                <a:latin typeface="Gill Sans MT" panose="020B0502020104020203" pitchFamily="34" charset="0"/>
                <a:ea typeface="+mj-ea"/>
                <a:cs typeface="Futura-Medium" panose="020B0602020204020303" pitchFamily="34" charset="-79"/>
              </a:rPr>
              <a:t>https://</a:t>
            </a:r>
            <a:r>
              <a:rPr lang="en-US" altLang="zh-CN" sz="11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100" dirty="0">
                <a:solidFill>
                  <a:srgbClr val="C7000B"/>
                </a:solidFill>
                <a:latin typeface="Gill Sans MT" panose="020B0502020104020203" pitchFamily="34" charset="0"/>
                <a:ea typeface="+mj-ea"/>
                <a:cs typeface="Futura-Medium" panose="020B0602020204020303" pitchFamily="34" charset="-79"/>
              </a:rPr>
              <a:t>/chenzomi12/</a:t>
            </a:r>
            <a:r>
              <a:rPr lang="en-US" altLang="zh-CN" sz="1100" dirty="0" err="1">
                <a:solidFill>
                  <a:srgbClr val="C7000B"/>
                </a:solidFill>
                <a:latin typeface="Gill Sans MT" panose="020B0502020104020203" pitchFamily="34" charset="0"/>
                <a:ea typeface="+mj-ea"/>
                <a:cs typeface="Futura-Medium" panose="020B0602020204020303" pitchFamily="34" charset="-79"/>
              </a:rPr>
              <a:t>AIInfra</a:t>
            </a:r>
            <a:endParaRPr lang="en-US" sz="1100" dirty="0">
              <a:solidFill>
                <a:srgbClr val="C00000"/>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83" r:id="rId2"/>
    <p:sldLayoutId id="2147483963" r:id="rId3"/>
    <p:sldLayoutId id="2147483964"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5096ED63-C01A-E59A-0E51-6A0B0BBA116D}"/>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tx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9CF2DFB-DA79-1FAD-2622-D489DADA98F8}"/>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tx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tx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BB1FF1E5-88CB-58A6-2633-0268AAB8D1A3}"/>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8" name="TextBox 2">
            <a:extLst>
              <a:ext uri="{FF2B5EF4-FFF2-40B4-BE49-F238E27FC236}">
                <a16:creationId xmlns:a16="http://schemas.microsoft.com/office/drawing/2014/main" id="{8D01B9C1-1218-999A-DD42-4FB0536564EA}"/>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tx1"/>
                </a:solidFill>
                <a:latin typeface="Gill Sans MT" panose="020B0502020104020203" pitchFamily="34" charset="0"/>
                <a:ea typeface="+mj-ea"/>
                <a:cs typeface="Futura-Medium" panose="020B0602020204020303" pitchFamily="34" charset="-79"/>
              </a:rPr>
              <a:t>GitHub</a:t>
            </a:r>
            <a:r>
              <a:rPr lang="zh-CN" altLang="en-US" sz="1100" dirty="0">
                <a:solidFill>
                  <a:schemeClr val="tx1"/>
                </a:solidFill>
                <a:latin typeface="Gill Sans MT" panose="020B0502020104020203" pitchFamily="34" charset="0"/>
                <a:ea typeface="+mj-ea"/>
                <a:cs typeface="Futura-Medium" panose="020B0602020204020303" pitchFamily="34" charset="-79"/>
              </a:rPr>
              <a:t> </a:t>
            </a:r>
            <a:r>
              <a:rPr lang="en-US" altLang="zh-CN" sz="1100" dirty="0">
                <a:solidFill>
                  <a:schemeClr val="tx1"/>
                </a:solidFill>
                <a:latin typeface="Gill Sans MT" panose="020B0502020104020203" pitchFamily="34" charset="0"/>
                <a:ea typeface="+mj-ea"/>
                <a:cs typeface="Futura-Medium" panose="020B0602020204020303" pitchFamily="34" charset="-79"/>
              </a:rPr>
              <a:t>https://</a:t>
            </a:r>
            <a:r>
              <a:rPr lang="en-US" altLang="zh-CN" sz="1100" dirty="0" err="1">
                <a:solidFill>
                  <a:schemeClr val="tx1"/>
                </a:solidFill>
                <a:latin typeface="Gill Sans MT" panose="020B0502020104020203" pitchFamily="34" charset="0"/>
                <a:ea typeface="+mj-ea"/>
                <a:cs typeface="Futura-Medium" panose="020B0602020204020303" pitchFamily="34" charset="-79"/>
              </a:rPr>
              <a:t>github.com</a:t>
            </a:r>
            <a:r>
              <a:rPr lang="en-US" altLang="zh-CN" sz="1100" dirty="0">
                <a:solidFill>
                  <a:schemeClr val="tx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tx1"/>
                </a:solidFill>
                <a:latin typeface="Gill Sans MT" panose="020B0502020104020203" pitchFamily="34" charset="0"/>
                <a:ea typeface="+mj-ea"/>
                <a:cs typeface="Futura-Medium" panose="020B0602020204020303" pitchFamily="34" charset="-79"/>
              </a:rPr>
              <a:t>AIInfra</a:t>
            </a:r>
            <a:endParaRPr lang="en-US" sz="1100" dirty="0">
              <a:solidFill>
                <a:schemeClr val="tx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2" name="TextBox 2">
            <a:extLst>
              <a:ext uri="{FF2B5EF4-FFF2-40B4-BE49-F238E27FC236}">
                <a16:creationId xmlns:a16="http://schemas.microsoft.com/office/drawing/2014/main" id="{4C85EC5A-B1D1-236C-C798-DC56D534838F}"/>
              </a:ext>
            </a:extLst>
          </p:cNvPr>
          <p:cNvSpPr txBox="1"/>
          <p:nvPr userDrawn="1"/>
        </p:nvSpPr>
        <p:spPr>
          <a:xfrm>
            <a:off x="543605" y="6449875"/>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sp>
        <p:nvSpPr>
          <p:cNvPr id="3" name="TextBox 3">
            <a:extLst>
              <a:ext uri="{FF2B5EF4-FFF2-40B4-BE49-F238E27FC236}">
                <a16:creationId xmlns:a16="http://schemas.microsoft.com/office/drawing/2014/main" id="{B3DB6D1D-51F7-460F-4A45-A4BDD851537B}"/>
              </a:ext>
            </a:extLst>
          </p:cNvPr>
          <p:cNvSpPr txBox="1"/>
          <p:nvPr userDrawn="1"/>
        </p:nvSpPr>
        <p:spPr>
          <a:xfrm>
            <a:off x="8358978" y="6505275"/>
            <a:ext cx="499730" cy="184666"/>
          </a:xfrm>
          <a:prstGeom prst="rect">
            <a:avLst/>
          </a:prstGeom>
          <a:noFill/>
        </p:spPr>
        <p:txBody>
          <a:bodyPr wrap="square" lIns="0" tIns="0" rIns="0" bIns="0" rtlCol="0">
            <a:spAutoFit/>
          </a:bodyPr>
          <a:lstStyle/>
          <a:p>
            <a:pPr algn="ctr" defTabSz="890204" fontAlgn="auto">
              <a:spcBef>
                <a:spcPts val="0"/>
              </a:spcBef>
              <a:spcAft>
                <a:spcPts val="0"/>
              </a:spcAft>
              <a:defRPr/>
            </a:pPr>
            <a:fld id="{C3837181-38C6-AD4F-B8BA-B444770388BB}" type="slidenum">
              <a:rPr lang="en-US" sz="1200" smtClean="0">
                <a:solidFill>
                  <a:schemeClr val="bg1"/>
                </a:solidFill>
                <a:latin typeface="Arial" panose="020B0604020202020204" pitchFamily="34" charset="0"/>
                <a:ea typeface="华文细黑" pitchFamily="2" charset="-122"/>
                <a:cs typeface="Arial" panose="020B0604020202020204" pitchFamily="34" charset="0"/>
              </a:rPr>
              <a:pPr algn="ctr" defTabSz="890204" fontAlgn="auto">
                <a:spcBef>
                  <a:spcPts val="0"/>
                </a:spcBef>
                <a:spcAft>
                  <a:spcPts val="0"/>
                </a:spcAft>
                <a:defRPr/>
              </a:pPr>
              <a:t>‹#›</a:t>
            </a:fld>
            <a:endParaRPr lang="en-US" sz="1200" dirty="0">
              <a:solidFill>
                <a:schemeClr val="bg1"/>
              </a:solidFill>
              <a:latin typeface="Arial" panose="020B0604020202020204" pitchFamily="34" charset="0"/>
              <a:ea typeface="华文细黑" pitchFamily="2" charset="-122"/>
              <a:cs typeface="Arial" panose="020B0604020202020204" pitchFamily="34" charset="0"/>
            </a:endParaRPr>
          </a:p>
        </p:txBody>
      </p:sp>
      <p:pic>
        <p:nvPicPr>
          <p:cNvPr id="4" name="图片 3">
            <a:extLst>
              <a:ext uri="{FF2B5EF4-FFF2-40B4-BE49-F238E27FC236}">
                <a16:creationId xmlns:a16="http://schemas.microsoft.com/office/drawing/2014/main" id="{8C047373-B0DC-3662-9BAC-5CC22CC6A57B}"/>
              </a:ext>
            </a:extLst>
          </p:cNvPr>
          <p:cNvPicPr>
            <a:picLocks noChangeAspect="1"/>
          </p:cNvPicPr>
          <p:nvPr userDrawn="1"/>
        </p:nvPicPr>
        <p:blipFill>
          <a:blip r:embed="rId3" cstate="print">
            <a:alphaModFix amt="70000"/>
            <a:extLst>
              <a:ext uri="{28A0092B-C50C-407E-A947-70E740481C1C}">
                <a14:useLocalDpi xmlns:a14="http://schemas.microsoft.com/office/drawing/2010/main"/>
              </a:ext>
            </a:extLst>
          </a:blip>
          <a:stretch>
            <a:fillRect/>
          </a:stretch>
        </p:blipFill>
        <p:spPr>
          <a:xfrm>
            <a:off x="266621" y="6471608"/>
            <a:ext cx="252000" cy="252000"/>
          </a:xfrm>
          <a:prstGeom prst="ellipse">
            <a:avLst/>
          </a:prstGeom>
          <a:ln w="28575" cap="rnd">
            <a:solidFill>
              <a:schemeClr val="bg1"/>
            </a:solidFill>
            <a:prstDash val="solid"/>
          </a:ln>
          <a:effectLst/>
        </p:spPr>
      </p:pic>
      <p:sp>
        <p:nvSpPr>
          <p:cNvPr id="5" name="TextBox 2">
            <a:extLst>
              <a:ext uri="{FF2B5EF4-FFF2-40B4-BE49-F238E27FC236}">
                <a16:creationId xmlns:a16="http://schemas.microsoft.com/office/drawing/2014/main" id="{3A25B12D-379F-F36E-B68A-3F21FED73F90}"/>
              </a:ext>
            </a:extLst>
          </p:cNvPr>
          <p:cNvSpPr txBox="1"/>
          <p:nvPr userDrawn="1"/>
        </p:nvSpPr>
        <p:spPr>
          <a:xfrm>
            <a:off x="8830447" y="6458435"/>
            <a:ext cx="3237243" cy="278346"/>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100" dirty="0">
                <a:solidFill>
                  <a:schemeClr val="bg1"/>
                </a:solidFill>
                <a:latin typeface="Gill Sans MT" panose="020B0502020104020203" pitchFamily="34" charset="0"/>
                <a:ea typeface="+mj-ea"/>
                <a:cs typeface="Futura-Medium" panose="020B0602020204020303" pitchFamily="34" charset="-79"/>
              </a:rPr>
              <a:t>GitHub</a:t>
            </a:r>
            <a:r>
              <a:rPr lang="zh-CN" altLang="en-US" sz="1100" dirty="0">
                <a:solidFill>
                  <a:schemeClr val="bg1"/>
                </a:solidFill>
                <a:latin typeface="Gill Sans MT" panose="020B0502020104020203" pitchFamily="34" charset="0"/>
                <a:ea typeface="+mj-ea"/>
                <a:cs typeface="Futura-Medium" panose="020B0602020204020303" pitchFamily="34" charset="-79"/>
              </a:rPr>
              <a:t> </a:t>
            </a:r>
            <a:r>
              <a:rPr lang="en-US" altLang="zh-CN" sz="1100" dirty="0">
                <a:solidFill>
                  <a:schemeClr val="bg1"/>
                </a:solidFill>
                <a:latin typeface="Gill Sans MT" panose="020B0502020104020203" pitchFamily="34" charset="0"/>
                <a:ea typeface="+mj-ea"/>
                <a:cs typeface="Futura-Medium" panose="020B0602020204020303" pitchFamily="34" charset="-79"/>
              </a:rPr>
              <a:t>https://</a:t>
            </a:r>
            <a:r>
              <a:rPr lang="en-US" altLang="zh-CN" sz="1100" dirty="0" err="1">
                <a:solidFill>
                  <a:schemeClr val="bg1"/>
                </a:solidFill>
                <a:latin typeface="Gill Sans MT" panose="020B0502020104020203" pitchFamily="34" charset="0"/>
                <a:ea typeface="+mj-ea"/>
                <a:cs typeface="Futura-Medium" panose="020B0602020204020303" pitchFamily="34" charset="-79"/>
              </a:rPr>
              <a:t>github.com</a:t>
            </a:r>
            <a:r>
              <a:rPr lang="en-US" altLang="zh-CN" sz="1100" dirty="0">
                <a:solidFill>
                  <a:schemeClr val="bg1"/>
                </a:solidFill>
                <a:latin typeface="Gill Sans MT" panose="020B0502020104020203" pitchFamily="34" charset="0"/>
                <a:ea typeface="+mj-ea"/>
                <a:cs typeface="Futura-Medium" panose="020B0602020204020303" pitchFamily="34" charset="-79"/>
              </a:rPr>
              <a:t>/chenzomi12/</a:t>
            </a:r>
            <a:r>
              <a:rPr lang="en-US" altLang="zh-CN" sz="1100" dirty="0" err="1">
                <a:solidFill>
                  <a:schemeClr val="bg1"/>
                </a:solidFill>
                <a:latin typeface="Gill Sans MT" panose="020B0502020104020203" pitchFamily="34" charset="0"/>
                <a:ea typeface="+mj-ea"/>
                <a:cs typeface="Futura-Medium" panose="020B0602020204020303" pitchFamily="34" charset="-79"/>
              </a:rPr>
              <a:t>AIInfra</a:t>
            </a:r>
            <a:endParaRPr lang="en-US" sz="1100" dirty="0">
              <a:solidFill>
                <a:schemeClr val="bg1"/>
              </a:solidFill>
              <a:latin typeface="Gill Sans MT" panose="020B0502020104020203" pitchFamily="34" charset="0"/>
              <a:ea typeface="+mj-ea"/>
              <a:cs typeface="Futura-Medium" panose="020B0602020204020303" pitchFamily="34" charset="-79"/>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2024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341794" y="4814879"/>
            <a:ext cx="1088553" cy="397032"/>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800" b="1" dirty="0">
              <a:solidFill>
                <a:srgbClr val="C00000"/>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7977672" y="4861362"/>
            <a:ext cx="304066" cy="304066"/>
          </a:xfrm>
          <a:prstGeom prst="ellipse">
            <a:avLst/>
          </a:prstGeom>
          <a:ln w="28575" cap="rnd">
            <a:solidFill>
              <a:schemeClr val="tx2"/>
            </a:solidFill>
            <a:prstDash val="solid"/>
          </a:ln>
          <a:effectLst/>
        </p:spPr>
      </p:pic>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Medium" panose="020B0602020204020303" pitchFamily="34" charset="-79"/>
              </a:rPr>
              <a:t>GitHub</a:t>
            </a:r>
            <a:r>
              <a:rPr lang="zh-CN" altLang="en-US" sz="1000" dirty="0">
                <a:solidFill>
                  <a:srgbClr val="374154"/>
                </a:solidFill>
                <a:latin typeface="Gill Sans MT" panose="020B0502020104020203" pitchFamily="34" charset="0"/>
                <a:ea typeface="+mj-ea"/>
                <a:cs typeface="Futura-Medium" panose="020B0602020204020303" pitchFamily="34" charset="-79"/>
              </a:rPr>
              <a:t> </a:t>
            </a:r>
            <a:r>
              <a:rPr lang="en-US" altLang="zh-CN" sz="1000" dirty="0">
                <a:solidFill>
                  <a:srgbClr val="C7000B"/>
                </a:solidFill>
                <a:latin typeface="Gill Sans MT" panose="020B0502020104020203" pitchFamily="34" charset="0"/>
                <a:ea typeface="+mj-ea"/>
                <a:cs typeface="Futura-Medium" panose="020B0602020204020303" pitchFamily="34" charset="-79"/>
              </a:rPr>
              <a:t>https://</a:t>
            </a:r>
            <a:r>
              <a:rPr lang="en-US" altLang="zh-CN" sz="1000" dirty="0" err="1">
                <a:solidFill>
                  <a:srgbClr val="C7000B"/>
                </a:solidFill>
                <a:latin typeface="Gill Sans MT" panose="020B0502020104020203" pitchFamily="34" charset="0"/>
                <a:ea typeface="+mj-ea"/>
                <a:cs typeface="Futura-Medium" panose="020B0602020204020303" pitchFamily="34" charset="-79"/>
              </a:rPr>
              <a:t>github.com</a:t>
            </a:r>
            <a:r>
              <a:rPr lang="en-US" altLang="zh-CN" sz="1000" dirty="0">
                <a:solidFill>
                  <a:srgbClr val="C7000B"/>
                </a:solidFill>
                <a:latin typeface="Gill Sans MT" panose="020B0502020104020203" pitchFamily="34" charset="0"/>
                <a:ea typeface="+mj-ea"/>
                <a:cs typeface="Futura-Medium" panose="020B0602020204020303" pitchFamily="34" charset="-79"/>
              </a:rPr>
              <a:t>/chenzomi12/</a:t>
            </a:r>
            <a:r>
              <a:rPr lang="en-US" altLang="zh-CN" sz="1000" dirty="0" err="1">
                <a:solidFill>
                  <a:srgbClr val="C7000B"/>
                </a:solidFill>
                <a:latin typeface="Gill Sans MT" panose="020B0502020104020203" pitchFamily="34" charset="0"/>
                <a:ea typeface="+mj-ea"/>
                <a:cs typeface="Futura-Medium" panose="020B0602020204020303" pitchFamily="34" charset="-79"/>
              </a:rPr>
              <a:t>AIInfra</a:t>
            </a:r>
            <a:endParaRPr lang="en-US" sz="1000" dirty="0">
              <a:solidFill>
                <a:srgbClr val="C00000"/>
              </a:solidFill>
              <a:latin typeface="Gill Sans MT" panose="020B0502020104020203" pitchFamily="34" charset="0"/>
              <a:ea typeface="+mj-ea"/>
              <a:cs typeface="Futura-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rPr>
              <a:t>ZOMI</a:t>
            </a:r>
            <a:endParaRPr lang="en-US" sz="1200" dirty="0">
              <a:solidFill>
                <a:schemeClr val="bg1"/>
              </a:solidFill>
              <a:latin typeface="Futura-Medium" panose="020B0602020204020303" pitchFamily="34" charset="-79"/>
              <a:ea typeface="微软雅黑" panose="020B0503020204020204" pitchFamily="34" charset="-122"/>
              <a:cs typeface="Futura-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print">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Medium" panose="020B0602020204020303" pitchFamily="34" charset="-79"/>
          <a:ea typeface="Microsoft YaHei" panose="020B0503020204020204" pitchFamily="34" charset="-122"/>
          <a:cs typeface="Futura-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ze.cn/home"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modelcontextprotocol" TargetMode="External"/><Relationship Id="rId3" Type="http://schemas.openxmlformats.org/officeDocument/2006/relationships/hyperlink" Target="https://blog.dailydoseofds.com/p/visual-guide-to-model-context-protocol" TargetMode="External"/><Relationship Id="rId7" Type="http://schemas.openxmlformats.org/officeDocument/2006/relationships/hyperlink" Target="https://www.anthropic.com/news/model-context-protocol" TargetMode="External"/><Relationship Id="rId2" Type="http://schemas.openxmlformats.org/officeDocument/2006/relationships/hyperlink" Target="https://zhuanlan.zhihu.com/p/1896220736990974353" TargetMode="External"/><Relationship Id="rId1" Type="http://schemas.openxmlformats.org/officeDocument/2006/relationships/slideLayout" Target="../slideLayouts/slideLayout6.xml"/><Relationship Id="rId6" Type="http://schemas.openxmlformats.org/officeDocument/2006/relationships/hyperlink" Target="https://humanloop.com/blog/mcp" TargetMode="External"/><Relationship Id="rId5" Type="http://schemas.openxmlformats.org/officeDocument/2006/relationships/hyperlink" Target="https://zhuanlan.zhihu.com/p/29001189476" TargetMode="External"/><Relationship Id="rId10" Type="http://schemas.openxmlformats.org/officeDocument/2006/relationships/hyperlink" Target="https://github.com/chenzomi12/AIInfra" TargetMode="External"/><Relationship Id="rId4" Type="http://schemas.openxmlformats.org/officeDocument/2006/relationships/hyperlink" Target="https://zhuanlan.zhihu.com/p/1892565780807255460" TargetMode="External"/><Relationship Id="rId9" Type="http://schemas.openxmlformats.org/officeDocument/2006/relationships/hyperlink" Target="https://github.com/modelcontextprotocol/server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delcontextprotocol" TargetMode="External"/><Relationship Id="rId2" Type="http://schemas.openxmlformats.org/officeDocument/2006/relationships/hyperlink" Target="https://www.anthropic.com/news/model-context-protocol" TargetMode="External"/><Relationship Id="rId1" Type="http://schemas.openxmlformats.org/officeDocument/2006/relationships/slideLayout" Target="../slideLayouts/slideLayout4.xml"/><Relationship Id="rId5" Type="http://schemas.openxmlformats.org/officeDocument/2006/relationships/hyperlink" Target="https://blog.dailydoseofds.com/p/visual-guide-to-model-context-protocol" TargetMode="External"/><Relationship Id="rId4" Type="http://schemas.openxmlformats.org/officeDocument/2006/relationships/hyperlink" Target="https://github.com/modelcontextprotocol/serv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nthropic.com/news/model-context-protoco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aude MCP Community">
            <a:extLst>
              <a:ext uri="{FF2B5EF4-FFF2-40B4-BE49-F238E27FC236}">
                <a16:creationId xmlns:a16="http://schemas.microsoft.com/office/drawing/2014/main" id="{862C537D-33B3-7D09-6CCC-88BECDB59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7956C6CE-0F8A-4B8B-A85E-CECDD9097B54}"/>
              </a:ext>
            </a:extLst>
          </p:cNvPr>
          <p:cNvSpPr/>
          <p:nvPr/>
        </p:nvSpPr>
        <p:spPr>
          <a:xfrm>
            <a:off x="0" y="2749693"/>
            <a:ext cx="12196763" cy="3061699"/>
          </a:xfrm>
          <a:prstGeom prst="rect">
            <a:avLst/>
          </a:prstGeom>
          <a:solidFill>
            <a:srgbClr val="1D1D1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5" name="文本占位符 1">
            <a:extLst>
              <a:ext uri="{FF2B5EF4-FFF2-40B4-BE49-F238E27FC236}">
                <a16:creationId xmlns:a16="http://schemas.microsoft.com/office/drawing/2014/main" id="{84F06FC8-A644-30C6-D07F-20FEFDFA57F8}"/>
              </a:ext>
            </a:extLst>
          </p:cNvPr>
          <p:cNvSpPr txBox="1">
            <a:spLocks/>
          </p:cNvSpPr>
          <p:nvPr/>
        </p:nvSpPr>
        <p:spPr>
          <a:xfrm>
            <a:off x="150639" y="1299187"/>
            <a:ext cx="2144987" cy="979488"/>
          </a:xfrm>
          <a:prstGeom prst="rect">
            <a:avLst/>
          </a:prstGeom>
          <a:noFill/>
        </p:spPr>
        <p:txBody>
          <a:bodyPr anchor="ct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4800" dirty="0">
                <a:solidFill>
                  <a:schemeClr val="tx1"/>
                </a:solidFill>
                <a:latin typeface="ACGN-MiaoGB-Flash" panose="02020300000000000000" pitchFamily="18" charset="-122"/>
                <a:ea typeface="ACGN-MiaoGB-Flash" panose="02020300000000000000" pitchFamily="18" charset="-122"/>
              </a:rPr>
              <a:t>ZOMI</a:t>
            </a:r>
            <a:endParaRPr lang="zh-CN" altLang="en-US" sz="4800" dirty="0">
              <a:solidFill>
                <a:schemeClr val="tx1"/>
              </a:solidFill>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2F83CF9F-E87F-9B24-194C-3FE53538989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08676" y="631447"/>
            <a:ext cx="743400" cy="743400"/>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标题 1">
            <a:extLst>
              <a:ext uri="{FF2B5EF4-FFF2-40B4-BE49-F238E27FC236}">
                <a16:creationId xmlns:a16="http://schemas.microsoft.com/office/drawing/2014/main" id="{57EA8540-1E7D-F378-24FF-D989B2835265}"/>
              </a:ext>
            </a:extLst>
          </p:cNvPr>
          <p:cNvSpPr txBox="1">
            <a:spLocks/>
          </p:cNvSpPr>
          <p:nvPr/>
        </p:nvSpPr>
        <p:spPr>
          <a:xfrm>
            <a:off x="794489" y="3018090"/>
            <a:ext cx="10607784" cy="2526175"/>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50800" algn="ctr">
              <a:buClr>
                <a:srgbClr val="C00000"/>
              </a:buClr>
            </a:pPr>
            <a:r>
              <a:rPr lang="en-US" altLang="zh-CN" sz="11500" dirty="0">
                <a:solidFill>
                  <a:schemeClr val="tx2"/>
                </a:solidFill>
                <a:latin typeface="Lexend" pitchFamily="2" charset="0"/>
                <a:cs typeface="Futura-Medium" panose="020B0602020204020303" pitchFamily="34" charset="-79"/>
              </a:rPr>
              <a:t>MCP</a:t>
            </a:r>
            <a:r>
              <a:rPr lang="zh-CN" altLang="en-US" sz="11500" dirty="0">
                <a:solidFill>
                  <a:schemeClr val="tx2"/>
                </a:solidFill>
                <a:latin typeface="Lexend" pitchFamily="2" charset="0"/>
                <a:cs typeface="Futura-Medium" panose="020B0602020204020303" pitchFamily="34" charset="-79"/>
              </a:rPr>
              <a:t> 初认识</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C92DE73-5CBD-7490-0DBF-98F6EF18821A}"/>
              </a:ext>
            </a:extLst>
          </p:cNvPr>
          <p:cNvSpPr>
            <a:spLocks noGrp="1"/>
          </p:cNvSpPr>
          <p:nvPr>
            <p:ph type="title"/>
          </p:nvPr>
        </p:nvSpPr>
        <p:spPr/>
        <p:txBody>
          <a:bodyPr/>
          <a:lstStyle/>
          <a:p>
            <a:r>
              <a:rPr lang="en" altLang="zh-CN" dirty="0"/>
              <a:t>MCP </a:t>
            </a:r>
            <a:r>
              <a:rPr lang="zh-CN" altLang="en-US" dirty="0"/>
              <a:t>目标</a:t>
            </a:r>
          </a:p>
        </p:txBody>
      </p:sp>
      <p:sp>
        <p:nvSpPr>
          <p:cNvPr id="5" name="内容占位符 4">
            <a:extLst>
              <a:ext uri="{FF2B5EF4-FFF2-40B4-BE49-F238E27FC236}">
                <a16:creationId xmlns:a16="http://schemas.microsoft.com/office/drawing/2014/main" id="{558CD725-6D0E-7832-7184-59879EE62041}"/>
              </a:ext>
            </a:extLst>
          </p:cNvPr>
          <p:cNvSpPr>
            <a:spLocks noGrp="1"/>
          </p:cNvSpPr>
          <p:nvPr>
            <p:ph sz="half" idx="1"/>
          </p:nvPr>
        </p:nvSpPr>
        <p:spPr>
          <a:xfrm>
            <a:off x="623635" y="1246909"/>
            <a:ext cx="10963473" cy="5108171"/>
          </a:xfrm>
        </p:spPr>
        <p:txBody>
          <a:bodyPr/>
          <a:lstStyle/>
          <a:p>
            <a:r>
              <a:rPr lang="en" altLang="zh-CN" dirty="0"/>
              <a:t>MCP </a:t>
            </a:r>
            <a:r>
              <a:rPr lang="zh-CN" altLang="en-US" dirty="0"/>
              <a:t>的目标是创建一个通用标准，使 </a:t>
            </a:r>
            <a:r>
              <a:rPr lang="en" altLang="zh-CN" dirty="0"/>
              <a:t>AI </a:t>
            </a:r>
            <a:r>
              <a:rPr lang="zh-CN" altLang="en-US" dirty="0"/>
              <a:t>应用程序的开发和集成变得更加简单和统一。</a:t>
            </a:r>
          </a:p>
        </p:txBody>
      </p:sp>
      <p:pic>
        <p:nvPicPr>
          <p:cNvPr id="13314" name="Picture 2" descr="MCP (Model Context Protocol) / Хабр">
            <a:extLst>
              <a:ext uri="{FF2B5EF4-FFF2-40B4-BE49-F238E27FC236}">
                <a16:creationId xmlns:a16="http://schemas.microsoft.com/office/drawing/2014/main" id="{D3E00C85-21D0-2FF6-139F-7A491C0D76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85" b="10749"/>
          <a:stretch/>
        </p:blipFill>
        <p:spPr bwMode="auto">
          <a:xfrm>
            <a:off x="739740" y="2172637"/>
            <a:ext cx="10275496" cy="367869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06CFE59-6C7A-C335-1C4C-11873F26EDC2}"/>
              </a:ext>
            </a:extLst>
          </p:cNvPr>
          <p:cNvSpPr txBox="1"/>
          <p:nvPr/>
        </p:nvSpPr>
        <p:spPr>
          <a:xfrm>
            <a:off x="1284268" y="5835620"/>
            <a:ext cx="3313415" cy="400110"/>
          </a:xfrm>
          <a:prstGeom prst="rect">
            <a:avLst/>
          </a:prstGeom>
          <a:noFill/>
        </p:spPr>
        <p:txBody>
          <a:bodyPr wrap="square">
            <a:spAutoFit/>
          </a:bodyPr>
          <a:lstStyle/>
          <a:p>
            <a:pPr algn="ctr"/>
            <a:r>
              <a:rPr lang="en" altLang="zh-CN" sz="2000" b="1" dirty="0">
                <a:solidFill>
                  <a:srgbClr val="1D1D1A"/>
                </a:solidFill>
                <a:latin typeface="Lexend" pitchFamily="2" charset="0"/>
              </a:rPr>
              <a:t>Without</a:t>
            </a:r>
            <a:r>
              <a:rPr lang="zh-CN" altLang="en-US" sz="2000" b="1" dirty="0">
                <a:solidFill>
                  <a:srgbClr val="1D1D1A"/>
                </a:solidFill>
                <a:latin typeface="Lexend" pitchFamily="2" charset="0"/>
              </a:rPr>
              <a:t> </a:t>
            </a:r>
            <a:r>
              <a:rPr lang="en-US" altLang="zh-CN" sz="2000" b="1" dirty="0">
                <a:solidFill>
                  <a:srgbClr val="1D1D1A"/>
                </a:solidFill>
                <a:latin typeface="Lexend" pitchFamily="2" charset="0"/>
              </a:rPr>
              <a:t>MCP</a:t>
            </a:r>
            <a:endParaRPr lang="zh-CN" altLang="en-US" sz="2000" b="1" dirty="0">
              <a:solidFill>
                <a:srgbClr val="1D1D1A"/>
              </a:solidFill>
              <a:latin typeface="Lexend" pitchFamily="2" charset="0"/>
            </a:endParaRPr>
          </a:p>
        </p:txBody>
      </p:sp>
      <p:sp>
        <p:nvSpPr>
          <p:cNvPr id="10" name="文本框 9">
            <a:extLst>
              <a:ext uri="{FF2B5EF4-FFF2-40B4-BE49-F238E27FC236}">
                <a16:creationId xmlns:a16="http://schemas.microsoft.com/office/drawing/2014/main" id="{A33F6C7F-EF53-B99C-DCED-C127E87F93D2}"/>
              </a:ext>
            </a:extLst>
          </p:cNvPr>
          <p:cNvSpPr txBox="1"/>
          <p:nvPr/>
        </p:nvSpPr>
        <p:spPr>
          <a:xfrm>
            <a:off x="6953891" y="5851329"/>
            <a:ext cx="3313415" cy="400110"/>
          </a:xfrm>
          <a:prstGeom prst="rect">
            <a:avLst/>
          </a:prstGeom>
          <a:noFill/>
        </p:spPr>
        <p:txBody>
          <a:bodyPr wrap="square">
            <a:spAutoFit/>
          </a:bodyPr>
          <a:lstStyle/>
          <a:p>
            <a:pPr algn="ctr"/>
            <a:r>
              <a:rPr lang="en" altLang="zh-CN" sz="2000" b="1" dirty="0">
                <a:solidFill>
                  <a:srgbClr val="1D1D1A"/>
                </a:solidFill>
                <a:latin typeface="Lexend" pitchFamily="2" charset="0"/>
              </a:rPr>
              <a:t>With</a:t>
            </a:r>
            <a:r>
              <a:rPr lang="zh-CN" altLang="en-US" sz="2000" b="1" dirty="0">
                <a:solidFill>
                  <a:srgbClr val="1D1D1A"/>
                </a:solidFill>
                <a:latin typeface="Lexend" pitchFamily="2" charset="0"/>
              </a:rPr>
              <a:t> </a:t>
            </a:r>
            <a:r>
              <a:rPr lang="en-US" altLang="zh-CN" sz="2000" b="1" dirty="0">
                <a:solidFill>
                  <a:srgbClr val="1D1D1A"/>
                </a:solidFill>
                <a:latin typeface="Lexend" pitchFamily="2" charset="0"/>
              </a:rPr>
              <a:t>MCP</a:t>
            </a:r>
            <a:endParaRPr lang="zh-CN" altLang="en-US" sz="2000" b="1" dirty="0">
              <a:solidFill>
                <a:srgbClr val="1D1D1A"/>
              </a:solidFill>
              <a:latin typeface="Lexend" pitchFamily="2" charset="0"/>
            </a:endParaRPr>
          </a:p>
        </p:txBody>
      </p:sp>
    </p:spTree>
    <p:extLst>
      <p:ext uri="{BB962C8B-B14F-4D97-AF65-F5344CB8AC3E}">
        <p14:creationId xmlns:p14="http://schemas.microsoft.com/office/powerpoint/2010/main" val="169906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C92DE73-5CBD-7490-0DBF-98F6EF18821A}"/>
              </a:ext>
            </a:extLst>
          </p:cNvPr>
          <p:cNvSpPr>
            <a:spLocks noGrp="1"/>
          </p:cNvSpPr>
          <p:nvPr>
            <p:ph type="title"/>
          </p:nvPr>
        </p:nvSpPr>
        <p:spPr>
          <a:xfrm>
            <a:off x="623635" y="522789"/>
            <a:ext cx="10963473" cy="589190"/>
          </a:xfrm>
        </p:spPr>
        <p:txBody>
          <a:bodyPr/>
          <a:lstStyle/>
          <a:p>
            <a:r>
              <a:rPr lang="en-US" altLang="zh-CN" dirty="0"/>
              <a:t>A.K.A.</a:t>
            </a:r>
            <a:r>
              <a:rPr lang="zh-CN" altLang="en-US" dirty="0"/>
              <a:t> </a:t>
            </a:r>
            <a:r>
              <a:rPr lang="en-US" altLang="zh-CN" dirty="0"/>
              <a:t>ONNX</a:t>
            </a:r>
            <a:r>
              <a:rPr lang="zh-CN" altLang="en-US" dirty="0"/>
              <a:t> </a:t>
            </a:r>
            <a:r>
              <a:rPr lang="en" altLang="zh-CN" dirty="0"/>
              <a:t>Open Neural Network Exchange</a:t>
            </a:r>
            <a:endParaRPr lang="zh-CN" altLang="en-US" dirty="0"/>
          </a:p>
        </p:txBody>
      </p:sp>
      <p:sp>
        <p:nvSpPr>
          <p:cNvPr id="3" name="内容占位符 2">
            <a:extLst>
              <a:ext uri="{FF2B5EF4-FFF2-40B4-BE49-F238E27FC236}">
                <a16:creationId xmlns:a16="http://schemas.microsoft.com/office/drawing/2014/main" id="{A9445988-8CED-2363-2675-A795E67C2EC9}"/>
              </a:ext>
            </a:extLst>
          </p:cNvPr>
          <p:cNvSpPr>
            <a:spLocks noGrp="1"/>
          </p:cNvSpPr>
          <p:nvPr>
            <p:ph sz="half" idx="1"/>
          </p:nvPr>
        </p:nvSpPr>
        <p:spPr>
          <a:xfrm>
            <a:off x="623635" y="1246909"/>
            <a:ext cx="10963473" cy="5108171"/>
          </a:xfrm>
        </p:spPr>
        <p:txBody>
          <a:bodyPr/>
          <a:lstStyle/>
          <a:p>
            <a:r>
              <a:rPr lang="en-US" altLang="zh-CN" dirty="0"/>
              <a:t>ONNX</a:t>
            </a:r>
            <a:r>
              <a:rPr lang="zh-CN" altLang="en-US" dirty="0"/>
              <a:t> 作为一种 </a:t>
            </a:r>
            <a:r>
              <a:rPr lang="en-US" altLang="zh-CN" dirty="0"/>
              <a:t>AI</a:t>
            </a:r>
            <a:r>
              <a:rPr lang="zh-CN" altLang="en-US" dirty="0"/>
              <a:t>模型 </a:t>
            </a:r>
            <a:r>
              <a:rPr lang="en" altLang="zh-CN" dirty="0"/>
              <a:t>IR</a:t>
            </a:r>
            <a:r>
              <a:rPr lang="zh-CN" altLang="en" dirty="0"/>
              <a:t>，</a:t>
            </a:r>
            <a:r>
              <a:rPr lang="zh-CN" altLang="en-US" dirty="0"/>
              <a:t>用于在各种 </a:t>
            </a:r>
            <a:r>
              <a:rPr lang="en-US" altLang="zh-CN" dirty="0"/>
              <a:t>AI</a:t>
            </a:r>
            <a:r>
              <a:rPr lang="zh-CN" altLang="en-US" dirty="0"/>
              <a:t> 训练和推理框架转换的一个中间表示格式。</a:t>
            </a:r>
          </a:p>
        </p:txBody>
      </p:sp>
      <p:sp>
        <p:nvSpPr>
          <p:cNvPr id="9" name="文本框 8">
            <a:extLst>
              <a:ext uri="{FF2B5EF4-FFF2-40B4-BE49-F238E27FC236}">
                <a16:creationId xmlns:a16="http://schemas.microsoft.com/office/drawing/2014/main" id="{806CFE59-6C7A-C335-1C4C-11873F26EDC2}"/>
              </a:ext>
            </a:extLst>
          </p:cNvPr>
          <p:cNvSpPr txBox="1"/>
          <p:nvPr/>
        </p:nvSpPr>
        <p:spPr>
          <a:xfrm>
            <a:off x="1448654" y="2275961"/>
            <a:ext cx="3313415" cy="400110"/>
          </a:xfrm>
          <a:prstGeom prst="rect">
            <a:avLst/>
          </a:prstGeom>
          <a:noFill/>
        </p:spPr>
        <p:txBody>
          <a:bodyPr wrap="square">
            <a:spAutoFit/>
          </a:bodyPr>
          <a:lstStyle/>
          <a:p>
            <a:pPr algn="ctr"/>
            <a:r>
              <a:rPr lang="en" altLang="zh-CN" sz="2000" b="1" dirty="0">
                <a:solidFill>
                  <a:srgbClr val="1D1D1A"/>
                </a:solidFill>
                <a:latin typeface="Lexend" pitchFamily="2" charset="0"/>
              </a:rPr>
              <a:t>Without</a:t>
            </a:r>
            <a:r>
              <a:rPr lang="zh-CN" altLang="en-US" sz="2000" b="1" dirty="0">
                <a:solidFill>
                  <a:srgbClr val="1D1D1A"/>
                </a:solidFill>
                <a:latin typeface="Lexend" pitchFamily="2" charset="0"/>
              </a:rPr>
              <a:t> </a:t>
            </a:r>
            <a:r>
              <a:rPr lang="en-US" altLang="zh-CN" sz="2000" b="1" dirty="0">
                <a:solidFill>
                  <a:srgbClr val="1D1D1A"/>
                </a:solidFill>
                <a:latin typeface="Lexend" pitchFamily="2" charset="0"/>
              </a:rPr>
              <a:t>MCP</a:t>
            </a:r>
            <a:endParaRPr lang="zh-CN" altLang="en-US" sz="2000" b="1" dirty="0">
              <a:solidFill>
                <a:srgbClr val="1D1D1A"/>
              </a:solidFill>
              <a:latin typeface="Lexend" pitchFamily="2" charset="0"/>
            </a:endParaRPr>
          </a:p>
        </p:txBody>
      </p:sp>
      <p:sp>
        <p:nvSpPr>
          <p:cNvPr id="10" name="文本框 9">
            <a:extLst>
              <a:ext uri="{FF2B5EF4-FFF2-40B4-BE49-F238E27FC236}">
                <a16:creationId xmlns:a16="http://schemas.microsoft.com/office/drawing/2014/main" id="{A33F6C7F-EF53-B99C-DCED-C127E87F93D2}"/>
              </a:ext>
            </a:extLst>
          </p:cNvPr>
          <p:cNvSpPr txBox="1"/>
          <p:nvPr/>
        </p:nvSpPr>
        <p:spPr>
          <a:xfrm>
            <a:off x="7118277" y="2291670"/>
            <a:ext cx="3313415" cy="400110"/>
          </a:xfrm>
          <a:prstGeom prst="rect">
            <a:avLst/>
          </a:prstGeom>
          <a:noFill/>
        </p:spPr>
        <p:txBody>
          <a:bodyPr wrap="square">
            <a:spAutoFit/>
          </a:bodyPr>
          <a:lstStyle/>
          <a:p>
            <a:pPr algn="ctr"/>
            <a:r>
              <a:rPr lang="en" altLang="zh-CN" sz="2000" b="1" dirty="0">
                <a:solidFill>
                  <a:srgbClr val="1D1D1A"/>
                </a:solidFill>
                <a:latin typeface="Lexend" pitchFamily="2" charset="0"/>
              </a:rPr>
              <a:t>With</a:t>
            </a:r>
            <a:r>
              <a:rPr lang="zh-CN" altLang="en-US" sz="2000" b="1" dirty="0">
                <a:solidFill>
                  <a:srgbClr val="1D1D1A"/>
                </a:solidFill>
                <a:latin typeface="Lexend" pitchFamily="2" charset="0"/>
              </a:rPr>
              <a:t> </a:t>
            </a:r>
            <a:r>
              <a:rPr lang="en-US" altLang="zh-CN" sz="2000" b="1" dirty="0">
                <a:solidFill>
                  <a:srgbClr val="1D1D1A"/>
                </a:solidFill>
                <a:latin typeface="Lexend" pitchFamily="2" charset="0"/>
              </a:rPr>
              <a:t>MCP</a:t>
            </a:r>
            <a:endParaRPr lang="zh-CN" altLang="en-US" sz="2000" b="1" dirty="0">
              <a:solidFill>
                <a:srgbClr val="1D1D1A"/>
              </a:solidFill>
              <a:latin typeface="Lexend" pitchFamily="2" charset="0"/>
            </a:endParaRPr>
          </a:p>
        </p:txBody>
      </p:sp>
      <p:pic>
        <p:nvPicPr>
          <p:cNvPr id="14342" name="Picture 6" descr="ONNX Export for YOLO11 Models - Ultralytics YOLO Docs">
            <a:extLst>
              <a:ext uri="{FF2B5EF4-FFF2-40B4-BE49-F238E27FC236}">
                <a16:creationId xmlns:a16="http://schemas.microsoft.com/office/drawing/2014/main" id="{25C2FE96-C7B4-86B5-B0AC-EDC9F9B22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84" b="19664"/>
          <a:stretch/>
        </p:blipFill>
        <p:spPr bwMode="auto">
          <a:xfrm>
            <a:off x="1920081" y="1749425"/>
            <a:ext cx="8356600" cy="46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901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6006016" y="1046095"/>
            <a:ext cx="184730" cy="2646878"/>
          </a:xfrm>
          <a:prstGeom prst="rect">
            <a:avLst/>
          </a:prstGeom>
          <a:noFill/>
        </p:spPr>
        <p:txBody>
          <a:bodyPr wrap="none" rtlCol="0">
            <a:spAutoFit/>
          </a:bodyPr>
          <a:lstStyle/>
          <a:p>
            <a:pPr algn="ct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文本框 2">
            <a:extLst>
              <a:ext uri="{FF2B5EF4-FFF2-40B4-BE49-F238E27FC236}">
                <a16:creationId xmlns:a16="http://schemas.microsoft.com/office/drawing/2014/main" id="{56354066-6802-6758-6C84-821A6D8F2985}"/>
              </a:ext>
            </a:extLst>
          </p:cNvPr>
          <p:cNvSpPr txBox="1"/>
          <p:nvPr/>
        </p:nvSpPr>
        <p:spPr>
          <a:xfrm>
            <a:off x="5367255" y="1046095"/>
            <a:ext cx="1462259"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2</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5">
            <a:extLst>
              <a:ext uri="{FF2B5EF4-FFF2-40B4-BE49-F238E27FC236}">
                <a16:creationId xmlns:a16="http://schemas.microsoft.com/office/drawing/2014/main" id="{A11051C7-5225-CA0E-73F0-3DD1BB18A5FE}"/>
              </a:ext>
            </a:extLst>
          </p:cNvPr>
          <p:cNvSpPr>
            <a:spLocks noGrp="1"/>
          </p:cNvSpPr>
          <p:nvPr>
            <p:ph sz="half" idx="1"/>
          </p:nvPr>
        </p:nvSpPr>
        <p:spPr>
          <a:xfrm>
            <a:off x="481757" y="2406869"/>
            <a:ext cx="11161240" cy="3603651"/>
          </a:xfrm>
        </p:spPr>
        <p:txBody>
          <a:bodyPr/>
          <a:lstStyle/>
          <a:p>
            <a:r>
              <a:rPr lang="en" altLang="zh-CN" dirty="0"/>
              <a:t>Function Call</a:t>
            </a:r>
          </a:p>
        </p:txBody>
      </p:sp>
    </p:spTree>
    <p:extLst>
      <p:ext uri="{BB962C8B-B14F-4D97-AF65-F5344CB8AC3E}">
        <p14:creationId xmlns:p14="http://schemas.microsoft.com/office/powerpoint/2010/main" val="230663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B1AABDD-F395-2AFB-75F7-B479A83A5D2C}"/>
              </a:ext>
            </a:extLst>
          </p:cNvPr>
          <p:cNvSpPr>
            <a:spLocks noGrp="1"/>
          </p:cNvSpPr>
          <p:nvPr>
            <p:ph type="title"/>
          </p:nvPr>
        </p:nvSpPr>
        <p:spPr>
          <a:xfrm>
            <a:off x="623635" y="522789"/>
            <a:ext cx="10963473" cy="589190"/>
          </a:xfrm>
        </p:spPr>
        <p:txBody>
          <a:bodyPr/>
          <a:lstStyle/>
          <a:p>
            <a:r>
              <a:rPr lang="en" altLang="zh-CN" dirty="0"/>
              <a:t>Function Call </a:t>
            </a:r>
            <a:endParaRPr lang="zh-CN" altLang="en-US" dirty="0"/>
          </a:p>
        </p:txBody>
      </p:sp>
      <p:sp>
        <p:nvSpPr>
          <p:cNvPr id="4" name="内容占位符 3">
            <a:extLst>
              <a:ext uri="{FF2B5EF4-FFF2-40B4-BE49-F238E27FC236}">
                <a16:creationId xmlns:a16="http://schemas.microsoft.com/office/drawing/2014/main" id="{7B99123E-1265-D89C-5A36-47CDB4CFD385}"/>
              </a:ext>
            </a:extLst>
          </p:cNvPr>
          <p:cNvSpPr>
            <a:spLocks noGrp="1"/>
          </p:cNvSpPr>
          <p:nvPr>
            <p:ph sz="half" idx="1"/>
          </p:nvPr>
        </p:nvSpPr>
        <p:spPr>
          <a:xfrm>
            <a:off x="623888" y="1246188"/>
            <a:ext cx="3855645" cy="5108575"/>
          </a:xfrm>
        </p:spPr>
        <p:txBody>
          <a:bodyPr/>
          <a:lstStyle/>
          <a:p>
            <a:r>
              <a:rPr lang="en" altLang="zh-CN" dirty="0"/>
              <a:t>Function Call</a:t>
            </a:r>
            <a:r>
              <a:rPr lang="zh-CN" altLang="en" dirty="0"/>
              <a:t>（</a:t>
            </a:r>
            <a:r>
              <a:rPr lang="zh-CN" altLang="en-US" dirty="0"/>
              <a:t>函数调用） 本质上就是提供了大模型与外部系统交互的能力，类似于给大模型安装一个 “外挂工具箱”。</a:t>
            </a:r>
            <a:endParaRPr lang="en-US" altLang="zh-CN" dirty="0"/>
          </a:p>
          <a:p>
            <a:r>
              <a:rPr lang="zh-CN" altLang="en-US" dirty="0"/>
              <a:t>当大模型遇到自己无法直接回答的问题时，它会主动调用预设的函数（如查询天气、计算数据、访问数据库等），获取实时或精准信息后再生成回答。</a:t>
            </a:r>
          </a:p>
        </p:txBody>
      </p:sp>
      <p:pic>
        <p:nvPicPr>
          <p:cNvPr id="5122" name="Picture 2" descr="Exploring Function Calling in OpenAI's Language Models">
            <a:extLst>
              <a:ext uri="{FF2B5EF4-FFF2-40B4-BE49-F238E27FC236}">
                <a16:creationId xmlns:a16="http://schemas.microsoft.com/office/drawing/2014/main" id="{10AC2F85-466C-766D-7C80-259966045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631" y="1246909"/>
            <a:ext cx="6688477" cy="505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72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9A61F7BB-32C6-49B4-3010-9E2A508E13A2}"/>
              </a:ext>
            </a:extLst>
          </p:cNvPr>
          <p:cNvSpPr>
            <a:spLocks noGrp="1"/>
          </p:cNvSpPr>
          <p:nvPr>
            <p:ph type="title"/>
          </p:nvPr>
        </p:nvSpPr>
        <p:spPr/>
        <p:txBody>
          <a:bodyPr/>
          <a:lstStyle/>
          <a:p>
            <a:r>
              <a:rPr lang="en" altLang="zh-CN" dirty="0"/>
              <a:t>Function Call </a:t>
            </a:r>
            <a:endParaRPr lang="zh-CN" altLang="en-US" dirty="0"/>
          </a:p>
        </p:txBody>
      </p:sp>
      <p:sp>
        <p:nvSpPr>
          <p:cNvPr id="5" name="内容占位符 4">
            <a:extLst>
              <a:ext uri="{FF2B5EF4-FFF2-40B4-BE49-F238E27FC236}">
                <a16:creationId xmlns:a16="http://schemas.microsoft.com/office/drawing/2014/main" id="{2FB96E0A-BF0C-74A5-537E-A221E8371F7E}"/>
              </a:ext>
            </a:extLst>
          </p:cNvPr>
          <p:cNvSpPr>
            <a:spLocks noGrp="1"/>
          </p:cNvSpPr>
          <p:nvPr>
            <p:ph sz="half" idx="1"/>
          </p:nvPr>
        </p:nvSpPr>
        <p:spPr>
          <a:xfrm>
            <a:off x="623635" y="1246909"/>
            <a:ext cx="10963473" cy="5108171"/>
          </a:xfrm>
        </p:spPr>
        <p:txBody>
          <a:bodyPr/>
          <a:lstStyle/>
          <a:p>
            <a:r>
              <a:rPr lang="zh-CN" altLang="en-US" dirty="0"/>
              <a:t>要发开一个 </a:t>
            </a:r>
            <a:r>
              <a:rPr lang="en" altLang="zh-CN" dirty="0"/>
              <a:t>Function Call </a:t>
            </a:r>
            <a:r>
              <a:rPr lang="zh-CN" altLang="en-US" dirty="0"/>
              <a:t>工具，需要对不同的模型进行适配，比如参数格式、触发逻辑、返回结构等等，这个成本是非常高的</a:t>
            </a:r>
          </a:p>
        </p:txBody>
      </p:sp>
      <p:pic>
        <p:nvPicPr>
          <p:cNvPr id="10" name="Picture 2" descr="MCP (Model Context Protocol) / Хабр">
            <a:extLst>
              <a:ext uri="{FF2B5EF4-FFF2-40B4-BE49-F238E27FC236}">
                <a16:creationId xmlns:a16="http://schemas.microsoft.com/office/drawing/2014/main" id="{A7FC4F3D-41EE-BDAD-2CA5-DD5BD592AB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6" t="22189" r="56692" b="15130"/>
          <a:stretch/>
        </p:blipFill>
        <p:spPr bwMode="auto">
          <a:xfrm>
            <a:off x="3297365" y="2296041"/>
            <a:ext cx="5602032" cy="419293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A4A4CF1-2F8A-9009-84D7-2837A16946B4}"/>
              </a:ext>
            </a:extLst>
          </p:cNvPr>
          <p:cNvSpPr txBox="1"/>
          <p:nvPr/>
        </p:nvSpPr>
        <p:spPr>
          <a:xfrm>
            <a:off x="2928133" y="4203696"/>
            <a:ext cx="2024011" cy="369332"/>
          </a:xfrm>
          <a:prstGeom prst="rect">
            <a:avLst/>
          </a:prstGeom>
          <a:noFill/>
        </p:spPr>
        <p:txBody>
          <a:bodyPr wrap="square">
            <a:spAutoFit/>
          </a:bodyPr>
          <a:lstStyle/>
          <a:p>
            <a:pPr algn="ctr"/>
            <a:r>
              <a:rPr lang="en" altLang="zh-CN" dirty="0">
                <a:highlight>
                  <a:srgbClr val="FFFF00"/>
                </a:highlight>
                <a:latin typeface="Lexend" pitchFamily="2" charset="0"/>
              </a:rPr>
              <a:t>Function Call </a:t>
            </a:r>
            <a:endParaRPr lang="zh-CN" altLang="en-US" sz="1100" b="1" dirty="0">
              <a:solidFill>
                <a:srgbClr val="1D1D1A"/>
              </a:solidFill>
              <a:highlight>
                <a:srgbClr val="FFFF00"/>
              </a:highlight>
              <a:latin typeface="Lexend" pitchFamily="2" charset="0"/>
            </a:endParaRPr>
          </a:p>
        </p:txBody>
      </p:sp>
      <p:sp>
        <p:nvSpPr>
          <p:cNvPr id="12" name="文本框 11">
            <a:extLst>
              <a:ext uri="{FF2B5EF4-FFF2-40B4-BE49-F238E27FC236}">
                <a16:creationId xmlns:a16="http://schemas.microsoft.com/office/drawing/2014/main" id="{900CD0E8-45F0-578E-C0A4-BA9D41E4C777}"/>
              </a:ext>
            </a:extLst>
          </p:cNvPr>
          <p:cNvSpPr txBox="1"/>
          <p:nvPr/>
        </p:nvSpPr>
        <p:spPr>
          <a:xfrm>
            <a:off x="7375131" y="4203696"/>
            <a:ext cx="2024011" cy="369332"/>
          </a:xfrm>
          <a:prstGeom prst="rect">
            <a:avLst/>
          </a:prstGeom>
          <a:noFill/>
        </p:spPr>
        <p:txBody>
          <a:bodyPr wrap="square">
            <a:spAutoFit/>
          </a:bodyPr>
          <a:lstStyle/>
          <a:p>
            <a:pPr algn="ctr"/>
            <a:r>
              <a:rPr lang="en" altLang="zh-CN" dirty="0">
                <a:highlight>
                  <a:srgbClr val="FFFF00"/>
                </a:highlight>
                <a:latin typeface="Lexend" pitchFamily="2" charset="0"/>
              </a:rPr>
              <a:t>Function Call </a:t>
            </a:r>
            <a:endParaRPr lang="zh-CN" altLang="en-US" sz="1100" b="1" dirty="0">
              <a:solidFill>
                <a:srgbClr val="1D1D1A"/>
              </a:solidFill>
              <a:highlight>
                <a:srgbClr val="FFFF00"/>
              </a:highlight>
              <a:latin typeface="Lexend" pitchFamily="2" charset="0"/>
            </a:endParaRPr>
          </a:p>
        </p:txBody>
      </p:sp>
      <p:sp>
        <p:nvSpPr>
          <p:cNvPr id="13" name="文本框 12">
            <a:extLst>
              <a:ext uri="{FF2B5EF4-FFF2-40B4-BE49-F238E27FC236}">
                <a16:creationId xmlns:a16="http://schemas.microsoft.com/office/drawing/2014/main" id="{77E265E1-EBE2-D791-2070-04804A3D43CC}"/>
              </a:ext>
            </a:extLst>
          </p:cNvPr>
          <p:cNvSpPr txBox="1"/>
          <p:nvPr/>
        </p:nvSpPr>
        <p:spPr>
          <a:xfrm>
            <a:off x="4687365" y="4203696"/>
            <a:ext cx="2024011" cy="369332"/>
          </a:xfrm>
          <a:prstGeom prst="rect">
            <a:avLst/>
          </a:prstGeom>
          <a:noFill/>
        </p:spPr>
        <p:txBody>
          <a:bodyPr wrap="square">
            <a:spAutoFit/>
          </a:bodyPr>
          <a:lstStyle/>
          <a:p>
            <a:pPr algn="ctr"/>
            <a:r>
              <a:rPr lang="en" altLang="zh-CN" dirty="0">
                <a:highlight>
                  <a:srgbClr val="FFFF00"/>
                </a:highlight>
                <a:latin typeface="Lexend" pitchFamily="2" charset="0"/>
              </a:rPr>
              <a:t>Function Call </a:t>
            </a:r>
            <a:endParaRPr lang="zh-CN" altLang="en-US" sz="1100" b="1" dirty="0">
              <a:solidFill>
                <a:srgbClr val="1D1D1A"/>
              </a:solidFill>
              <a:highlight>
                <a:srgbClr val="FFFF00"/>
              </a:highlight>
              <a:latin typeface="Lexend" pitchFamily="2" charset="0"/>
            </a:endParaRPr>
          </a:p>
        </p:txBody>
      </p:sp>
      <p:sp>
        <p:nvSpPr>
          <p:cNvPr id="14" name="文本框 13">
            <a:extLst>
              <a:ext uri="{FF2B5EF4-FFF2-40B4-BE49-F238E27FC236}">
                <a16:creationId xmlns:a16="http://schemas.microsoft.com/office/drawing/2014/main" id="{E59DC7CA-3C69-B965-445A-A48A0D1359E5}"/>
              </a:ext>
            </a:extLst>
          </p:cNvPr>
          <p:cNvSpPr txBox="1"/>
          <p:nvPr/>
        </p:nvSpPr>
        <p:spPr>
          <a:xfrm>
            <a:off x="6673718" y="4203696"/>
            <a:ext cx="739072" cy="369332"/>
          </a:xfrm>
          <a:prstGeom prst="rect">
            <a:avLst/>
          </a:prstGeom>
          <a:noFill/>
        </p:spPr>
        <p:txBody>
          <a:bodyPr wrap="square">
            <a:spAutoFit/>
          </a:bodyPr>
          <a:lstStyle/>
          <a:p>
            <a:pPr algn="ctr"/>
            <a:r>
              <a:rPr lang="en-US" altLang="zh-CN" dirty="0">
                <a:highlight>
                  <a:srgbClr val="FFFF00"/>
                </a:highlight>
                <a:latin typeface="Lexend" pitchFamily="2" charset="0"/>
              </a:rPr>
              <a:t>.</a:t>
            </a:r>
            <a:r>
              <a:rPr lang="zh-CN" altLang="en-US" dirty="0">
                <a:highlight>
                  <a:srgbClr val="FFFF00"/>
                </a:highlight>
                <a:latin typeface="Lexend" pitchFamily="2" charset="0"/>
              </a:rPr>
              <a:t> </a:t>
            </a:r>
            <a:r>
              <a:rPr lang="en-US" altLang="zh-CN" dirty="0">
                <a:highlight>
                  <a:srgbClr val="FFFF00"/>
                </a:highlight>
                <a:latin typeface="Lexend" pitchFamily="2" charset="0"/>
              </a:rPr>
              <a:t>.</a:t>
            </a:r>
            <a:r>
              <a:rPr lang="zh-CN" altLang="en-US" dirty="0">
                <a:highlight>
                  <a:srgbClr val="FFFF00"/>
                </a:highlight>
                <a:latin typeface="Lexend" pitchFamily="2" charset="0"/>
              </a:rPr>
              <a:t> </a:t>
            </a:r>
            <a:r>
              <a:rPr lang="en-US" altLang="zh-CN" dirty="0">
                <a:highlight>
                  <a:srgbClr val="FFFF00"/>
                </a:highlight>
                <a:latin typeface="Lexend" pitchFamily="2" charset="0"/>
              </a:rPr>
              <a:t>.</a:t>
            </a:r>
            <a:endParaRPr lang="zh-CN" altLang="en-US" dirty="0">
              <a:highlight>
                <a:srgbClr val="FFFF00"/>
              </a:highlight>
              <a:latin typeface="Lexend" pitchFamily="2" charset="0"/>
            </a:endParaRPr>
          </a:p>
        </p:txBody>
      </p:sp>
    </p:spTree>
    <p:extLst>
      <p:ext uri="{BB962C8B-B14F-4D97-AF65-F5344CB8AC3E}">
        <p14:creationId xmlns:p14="http://schemas.microsoft.com/office/powerpoint/2010/main" val="3265485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238D5D1-FED1-63A4-AFF6-D66ED38D9952}"/>
              </a:ext>
            </a:extLst>
          </p:cNvPr>
          <p:cNvSpPr>
            <a:spLocks noGrp="1"/>
          </p:cNvSpPr>
          <p:nvPr>
            <p:ph type="title"/>
          </p:nvPr>
        </p:nvSpPr>
        <p:spPr/>
        <p:txBody>
          <a:bodyPr/>
          <a:lstStyle/>
          <a:p>
            <a:r>
              <a:rPr lang="en" altLang="zh-CN" dirty="0"/>
              <a:t>Function Call </a:t>
            </a:r>
            <a:endParaRPr lang="zh-CN" altLang="en-US" dirty="0"/>
          </a:p>
        </p:txBody>
      </p:sp>
      <p:sp>
        <p:nvSpPr>
          <p:cNvPr id="5" name="内容占位符 4">
            <a:extLst>
              <a:ext uri="{FF2B5EF4-FFF2-40B4-BE49-F238E27FC236}">
                <a16:creationId xmlns:a16="http://schemas.microsoft.com/office/drawing/2014/main" id="{3C7F0307-8A88-C03D-BE58-273B61DD6B16}"/>
              </a:ext>
            </a:extLst>
          </p:cNvPr>
          <p:cNvSpPr>
            <a:spLocks noGrp="1"/>
          </p:cNvSpPr>
          <p:nvPr>
            <p:ph sz="half" idx="1"/>
          </p:nvPr>
        </p:nvSpPr>
        <p:spPr>
          <a:xfrm>
            <a:off x="623635" y="1246909"/>
            <a:ext cx="10963473" cy="5108171"/>
          </a:xfrm>
        </p:spPr>
        <p:txBody>
          <a:bodyPr/>
          <a:lstStyle/>
          <a:p>
            <a:r>
              <a:rPr lang="en" altLang="zh-CN" dirty="0"/>
              <a:t>Function Call </a:t>
            </a:r>
            <a:r>
              <a:rPr lang="zh-CN" altLang="en-US" dirty="0"/>
              <a:t>的垂直调用方式，大大提高了 </a:t>
            </a:r>
            <a:r>
              <a:rPr lang="en" altLang="zh-CN" dirty="0"/>
              <a:t>AI Agent </a:t>
            </a:r>
            <a:r>
              <a:rPr lang="zh-CN" altLang="en-US" dirty="0"/>
              <a:t>的开发门槛，所以在以前大部分情况下只能通过 </a:t>
            </a:r>
            <a:r>
              <a:rPr lang="en" altLang="zh-CN" dirty="0" err="1"/>
              <a:t>Dify</a:t>
            </a:r>
            <a:r>
              <a:rPr lang="zh-CN" altLang="en" dirty="0"/>
              <a:t>、</a:t>
            </a:r>
            <a:r>
              <a:rPr lang="en" altLang="zh-CN" dirty="0" err="1"/>
              <a:t>Coze</a:t>
            </a:r>
            <a:r>
              <a:rPr lang="en" altLang="zh-CN" dirty="0"/>
              <a:t> </a:t>
            </a:r>
            <a:r>
              <a:rPr lang="zh-CN" altLang="en-US" dirty="0"/>
              <a:t>这些平台来构建 </a:t>
            </a:r>
            <a:r>
              <a:rPr lang="en" altLang="zh-CN" dirty="0"/>
              <a:t>Agent</a:t>
            </a:r>
            <a:r>
              <a:rPr lang="zh-CN" altLang="en-US" dirty="0"/>
              <a:t>。</a:t>
            </a:r>
          </a:p>
        </p:txBody>
      </p:sp>
    </p:spTree>
    <p:extLst>
      <p:ext uri="{BB962C8B-B14F-4D97-AF65-F5344CB8AC3E}">
        <p14:creationId xmlns:p14="http://schemas.microsoft.com/office/powerpoint/2010/main" val="599631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BF89B5-83DA-52FA-A302-B9698172B416}"/>
              </a:ext>
            </a:extLst>
          </p:cNvPr>
          <p:cNvSpPr>
            <a:spLocks noGrp="1"/>
          </p:cNvSpPr>
          <p:nvPr>
            <p:ph type="title"/>
          </p:nvPr>
        </p:nvSpPr>
        <p:spPr/>
        <p:txBody>
          <a:bodyPr/>
          <a:lstStyle/>
          <a:p>
            <a:r>
              <a:rPr lang="zh-CN" altLang="en" dirty="0"/>
              <a:t>火山</a:t>
            </a:r>
            <a:r>
              <a:rPr lang="zh-CN" altLang="en-US" dirty="0"/>
              <a:t> 扣子作为 </a:t>
            </a:r>
            <a:r>
              <a:rPr lang="en-US" altLang="zh-CN" dirty="0"/>
              <a:t>Function</a:t>
            </a:r>
            <a:r>
              <a:rPr lang="zh-CN" altLang="en-US" dirty="0"/>
              <a:t> </a:t>
            </a:r>
            <a:r>
              <a:rPr lang="en-US" altLang="zh-CN" dirty="0"/>
              <a:t>Call</a:t>
            </a:r>
            <a:r>
              <a:rPr lang="zh-CN" altLang="en-US" dirty="0"/>
              <a:t> 代表</a:t>
            </a:r>
          </a:p>
        </p:txBody>
      </p:sp>
      <p:pic>
        <p:nvPicPr>
          <p:cNvPr id="6" name="图片 5">
            <a:extLst>
              <a:ext uri="{FF2B5EF4-FFF2-40B4-BE49-F238E27FC236}">
                <a16:creationId xmlns:a16="http://schemas.microsoft.com/office/drawing/2014/main" id="{91991BC6-F5E4-6E27-9AC4-D4351125A84A}"/>
              </a:ext>
            </a:extLst>
          </p:cNvPr>
          <p:cNvPicPr>
            <a:picLocks noChangeAspect="1"/>
          </p:cNvPicPr>
          <p:nvPr/>
        </p:nvPicPr>
        <p:blipFill rotWithShape="1">
          <a:blip r:embed="rId2"/>
          <a:srcRect t="1600"/>
          <a:stretch/>
        </p:blipFill>
        <p:spPr>
          <a:xfrm>
            <a:off x="1078228" y="1246908"/>
            <a:ext cx="10054285" cy="5192617"/>
          </a:xfrm>
          <a:prstGeom prst="rect">
            <a:avLst/>
          </a:prstGeom>
          <a:ln w="19050">
            <a:solidFill>
              <a:schemeClr val="bg1">
                <a:lumMod val="85000"/>
              </a:schemeClr>
            </a:solidFill>
          </a:ln>
        </p:spPr>
      </p:pic>
      <p:sp>
        <p:nvSpPr>
          <p:cNvPr id="5" name="内容占位符 4">
            <a:extLst>
              <a:ext uri="{FF2B5EF4-FFF2-40B4-BE49-F238E27FC236}">
                <a16:creationId xmlns:a16="http://schemas.microsoft.com/office/drawing/2014/main" id="{97AC3CEA-AC58-365F-8F38-D85BB17A8FC6}"/>
              </a:ext>
            </a:extLst>
          </p:cNvPr>
          <p:cNvSpPr>
            <a:spLocks noGrp="1"/>
          </p:cNvSpPr>
          <p:nvPr>
            <p:ph sz="half" idx="1"/>
          </p:nvPr>
        </p:nvSpPr>
        <p:spPr/>
        <p:txBody>
          <a:bodyPr/>
          <a:lstStyle/>
          <a:p>
            <a:pPr marL="0" indent="0" algn="ctr">
              <a:buNone/>
            </a:pPr>
            <a:r>
              <a:rPr lang="en" altLang="zh-CN" dirty="0">
                <a:hlinkClick r:id="rId3"/>
              </a:rPr>
              <a:t>https://www.coze.cn/home</a:t>
            </a:r>
            <a:endParaRPr lang="en" altLang="zh-CN" dirty="0"/>
          </a:p>
        </p:txBody>
      </p:sp>
    </p:spTree>
    <p:extLst>
      <p:ext uri="{BB962C8B-B14F-4D97-AF65-F5344CB8AC3E}">
        <p14:creationId xmlns:p14="http://schemas.microsoft.com/office/powerpoint/2010/main" val="182495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4B12ED-7416-3386-CA54-264F606A8834}"/>
              </a:ext>
            </a:extLst>
          </p:cNvPr>
          <p:cNvSpPr>
            <a:spLocks noGrp="1"/>
          </p:cNvSpPr>
          <p:nvPr>
            <p:ph type="title"/>
          </p:nvPr>
        </p:nvSpPr>
        <p:spPr>
          <a:xfrm>
            <a:off x="623635" y="522789"/>
            <a:ext cx="10963473" cy="589190"/>
          </a:xfrm>
        </p:spPr>
        <p:txBody>
          <a:bodyPr/>
          <a:lstStyle/>
          <a:p>
            <a:r>
              <a:rPr lang="en" altLang="zh-CN" dirty="0"/>
              <a:t>Function Call </a:t>
            </a:r>
            <a:r>
              <a:rPr lang="en-US" altLang="zh-CN" dirty="0"/>
              <a:t>Summary</a:t>
            </a:r>
            <a:endParaRPr lang="zh-CN" altLang="en-US" dirty="0"/>
          </a:p>
        </p:txBody>
      </p:sp>
      <p:sp>
        <p:nvSpPr>
          <p:cNvPr id="5" name="内容占位符 4">
            <a:extLst>
              <a:ext uri="{FF2B5EF4-FFF2-40B4-BE49-F238E27FC236}">
                <a16:creationId xmlns:a16="http://schemas.microsoft.com/office/drawing/2014/main" id="{09932EB6-2BC9-F695-A7B7-957BEBE79BA1}"/>
              </a:ext>
            </a:extLst>
          </p:cNvPr>
          <p:cNvSpPr>
            <a:spLocks noGrp="1"/>
          </p:cNvSpPr>
          <p:nvPr>
            <p:ph sz="half" idx="1"/>
          </p:nvPr>
        </p:nvSpPr>
        <p:spPr>
          <a:xfrm>
            <a:off x="623635" y="1246909"/>
            <a:ext cx="10963473" cy="5108171"/>
          </a:xfrm>
        </p:spPr>
        <p:txBody>
          <a:bodyPr/>
          <a:lstStyle/>
          <a:p>
            <a:r>
              <a:rPr lang="zh-CN" altLang="en-US" b="1" dirty="0">
                <a:solidFill>
                  <a:srgbClr val="66BA36"/>
                </a:solidFill>
              </a:rPr>
              <a:t>核心特点</a:t>
            </a:r>
          </a:p>
          <a:p>
            <a:pPr lvl="1"/>
            <a:r>
              <a:rPr lang="zh-CN" altLang="en-US" dirty="0"/>
              <a:t>模型专属：不同大模型（</a:t>
            </a:r>
            <a:r>
              <a:rPr lang="en" altLang="zh-CN" dirty="0"/>
              <a:t>GPT/Claude/DeepSeek</a:t>
            </a:r>
            <a:r>
              <a:rPr lang="zh-CN" altLang="en" dirty="0"/>
              <a:t>）</a:t>
            </a:r>
            <a:r>
              <a:rPr lang="zh-CN" altLang="en-US" dirty="0"/>
              <a:t>调用规则不同</a:t>
            </a:r>
          </a:p>
          <a:p>
            <a:pPr lvl="1"/>
            <a:r>
              <a:rPr lang="zh-CN" altLang="en-US" dirty="0"/>
              <a:t>即时触发：模型解析用户意图后直接调用工具</a:t>
            </a:r>
          </a:p>
          <a:p>
            <a:pPr lvl="1"/>
            <a:r>
              <a:rPr lang="zh-CN" altLang="en-US" dirty="0"/>
              <a:t>简单直接：适合单一功能调用（如查北京温度 </a:t>
            </a:r>
            <a:r>
              <a:rPr lang="en-US" altLang="zh-CN" dirty="0"/>
              <a:t>-&gt;</a:t>
            </a:r>
            <a:r>
              <a:rPr lang="zh-CN" altLang="en-US" dirty="0"/>
              <a:t> 调用天气</a:t>
            </a:r>
            <a:r>
              <a:rPr lang="en" altLang="zh-CN" dirty="0"/>
              <a:t>API</a:t>
            </a:r>
            <a:r>
              <a:rPr lang="zh-CN" altLang="en" dirty="0"/>
              <a:t>）</a:t>
            </a:r>
          </a:p>
          <a:p>
            <a:r>
              <a:rPr lang="zh-CN" altLang="en-US" b="1" dirty="0">
                <a:solidFill>
                  <a:srgbClr val="66BA36"/>
                </a:solidFill>
              </a:rPr>
              <a:t>痛点</a:t>
            </a:r>
          </a:p>
          <a:p>
            <a:pPr lvl="1"/>
            <a:r>
              <a:rPr lang="zh-CN" altLang="en-US" dirty="0"/>
              <a:t>协议碎片化：需为每个模型单独开发适配层</a:t>
            </a:r>
          </a:p>
          <a:p>
            <a:pPr lvl="1"/>
            <a:r>
              <a:rPr lang="zh-CN" altLang="en-US" dirty="0"/>
              <a:t>功能扩展难：新增工具需重新训练模型或调整接口</a:t>
            </a:r>
          </a:p>
          <a:p>
            <a:r>
              <a:rPr lang="zh-CN" altLang="en-US" b="1" dirty="0">
                <a:solidFill>
                  <a:srgbClr val="66BA36"/>
                </a:solidFill>
              </a:rPr>
              <a:t>类比</a:t>
            </a:r>
          </a:p>
          <a:p>
            <a:pPr lvl="1"/>
            <a:r>
              <a:rPr lang="zh-CN" altLang="en-US" dirty="0"/>
              <a:t>不同品牌手机的充电接口（</a:t>
            </a:r>
            <a:r>
              <a:rPr lang="en" altLang="zh-CN" dirty="0"/>
              <a:t>Lightning/USB-C</a:t>
            </a:r>
            <a:r>
              <a:rPr lang="zh-CN" altLang="en" dirty="0"/>
              <a:t>），</a:t>
            </a:r>
            <a:r>
              <a:rPr lang="zh-CN" altLang="en-US" dirty="0"/>
              <a:t>设备间无法通用</a:t>
            </a:r>
          </a:p>
        </p:txBody>
      </p:sp>
    </p:spTree>
    <p:extLst>
      <p:ext uri="{BB962C8B-B14F-4D97-AF65-F5344CB8AC3E}">
        <p14:creationId xmlns:p14="http://schemas.microsoft.com/office/powerpoint/2010/main" val="425279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6006016" y="1046095"/>
            <a:ext cx="184730" cy="2646878"/>
          </a:xfrm>
          <a:prstGeom prst="rect">
            <a:avLst/>
          </a:prstGeom>
          <a:noFill/>
        </p:spPr>
        <p:txBody>
          <a:bodyPr wrap="none" rtlCol="0">
            <a:spAutoFit/>
          </a:bodyPr>
          <a:lstStyle/>
          <a:p>
            <a:pPr algn="ct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文本框 2">
            <a:extLst>
              <a:ext uri="{FF2B5EF4-FFF2-40B4-BE49-F238E27FC236}">
                <a16:creationId xmlns:a16="http://schemas.microsoft.com/office/drawing/2014/main" id="{56354066-6802-6758-6C84-821A6D8F2985}"/>
              </a:ext>
            </a:extLst>
          </p:cNvPr>
          <p:cNvSpPr txBox="1"/>
          <p:nvPr/>
        </p:nvSpPr>
        <p:spPr>
          <a:xfrm>
            <a:off x="5367255" y="1046095"/>
            <a:ext cx="1462259"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3</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5">
            <a:extLst>
              <a:ext uri="{FF2B5EF4-FFF2-40B4-BE49-F238E27FC236}">
                <a16:creationId xmlns:a16="http://schemas.microsoft.com/office/drawing/2014/main" id="{A11051C7-5225-CA0E-73F0-3DD1BB18A5FE}"/>
              </a:ext>
            </a:extLst>
          </p:cNvPr>
          <p:cNvSpPr>
            <a:spLocks noGrp="1"/>
          </p:cNvSpPr>
          <p:nvPr>
            <p:ph sz="half" idx="1"/>
          </p:nvPr>
        </p:nvSpPr>
        <p:spPr>
          <a:xfrm>
            <a:off x="481757" y="2406869"/>
            <a:ext cx="11161240" cy="3603651"/>
          </a:xfrm>
        </p:spPr>
        <p:txBody>
          <a:bodyPr/>
          <a:lstStyle/>
          <a:p>
            <a:r>
              <a:rPr lang="en" altLang="zh-CN" dirty="0"/>
              <a:t>Model Context Protocol</a:t>
            </a:r>
            <a:r>
              <a:rPr lang="zh-CN" altLang="en-US" dirty="0"/>
              <a:t>，</a:t>
            </a:r>
            <a:r>
              <a:rPr lang="en-US" altLang="zh-CN" dirty="0"/>
              <a:t>MCP</a:t>
            </a:r>
            <a:endParaRPr lang="en" altLang="zh-CN" dirty="0"/>
          </a:p>
        </p:txBody>
      </p:sp>
    </p:spTree>
    <p:extLst>
      <p:ext uri="{BB962C8B-B14F-4D97-AF65-F5344CB8AC3E}">
        <p14:creationId xmlns:p14="http://schemas.microsoft.com/office/powerpoint/2010/main" val="15958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E1778F2B-AA50-02FF-38C5-647B4A58380F}"/>
              </a:ext>
            </a:extLst>
          </p:cNvPr>
          <p:cNvSpPr>
            <a:spLocks noGrp="1"/>
          </p:cNvSpPr>
          <p:nvPr>
            <p:ph type="title"/>
          </p:nvPr>
        </p:nvSpPr>
        <p:spPr/>
        <p:txBody>
          <a:bodyPr/>
          <a:lstStyle/>
          <a:p>
            <a:r>
              <a:rPr lang="en-US" altLang="zh-CN" dirty="0"/>
              <a:t>MCP</a:t>
            </a:r>
            <a:endParaRPr lang="zh-CN" altLang="en-US" dirty="0"/>
          </a:p>
        </p:txBody>
      </p:sp>
      <p:sp>
        <p:nvSpPr>
          <p:cNvPr id="4" name="内容占位符 3">
            <a:extLst>
              <a:ext uri="{FF2B5EF4-FFF2-40B4-BE49-F238E27FC236}">
                <a16:creationId xmlns:a16="http://schemas.microsoft.com/office/drawing/2014/main" id="{44FA90B7-A625-D866-2184-13C32ABD4450}"/>
              </a:ext>
            </a:extLst>
          </p:cNvPr>
          <p:cNvSpPr>
            <a:spLocks noGrp="1"/>
          </p:cNvSpPr>
          <p:nvPr>
            <p:ph sz="half" idx="1"/>
          </p:nvPr>
        </p:nvSpPr>
        <p:spPr>
          <a:xfrm>
            <a:off x="623635" y="1246909"/>
            <a:ext cx="10963473" cy="5108171"/>
          </a:xfrm>
        </p:spPr>
        <p:txBody>
          <a:bodyPr/>
          <a:lstStyle/>
          <a:p>
            <a:r>
              <a:rPr lang="zh-CN" altLang="en-US" dirty="0"/>
              <a:t>制定统一规范，不管是连接数据库、第三方 </a:t>
            </a:r>
            <a:r>
              <a:rPr lang="en" altLang="zh-CN" dirty="0"/>
              <a:t>API</a:t>
            </a:r>
            <a:r>
              <a:rPr lang="zh-CN" altLang="en" dirty="0"/>
              <a:t>，</a:t>
            </a:r>
            <a:r>
              <a:rPr lang="zh-CN" altLang="en-US" dirty="0"/>
              <a:t>还是本地文件等各种外部资源，都可以通过这个 “通用接口” 来完成，让 </a:t>
            </a:r>
            <a:r>
              <a:rPr lang="en" altLang="zh-CN" dirty="0"/>
              <a:t>AI </a:t>
            </a:r>
            <a:r>
              <a:rPr lang="zh-CN" altLang="en-US" dirty="0"/>
              <a:t>模型与外部工具或数据源之间的交互更加标准化、可复用。</a:t>
            </a:r>
          </a:p>
        </p:txBody>
      </p:sp>
      <p:pic>
        <p:nvPicPr>
          <p:cNvPr id="9" name="Picture 2" descr="MCP (Model Context Protocol) / Хабр">
            <a:extLst>
              <a:ext uri="{FF2B5EF4-FFF2-40B4-BE49-F238E27FC236}">
                <a16:creationId xmlns:a16="http://schemas.microsoft.com/office/drawing/2014/main" id="{81F6BEC8-D7D7-B0C3-CCAA-D620365202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93" t="21877" r="2613" b="13902"/>
          <a:stretch/>
        </p:blipFill>
        <p:spPr bwMode="auto">
          <a:xfrm>
            <a:off x="3534978" y="2486320"/>
            <a:ext cx="5126805" cy="393221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1CA51F8-910D-F909-2186-1B319463A191}"/>
              </a:ext>
            </a:extLst>
          </p:cNvPr>
          <p:cNvSpPr txBox="1"/>
          <p:nvPr/>
        </p:nvSpPr>
        <p:spPr>
          <a:xfrm>
            <a:off x="5907639" y="4278033"/>
            <a:ext cx="2024011" cy="369332"/>
          </a:xfrm>
          <a:prstGeom prst="rect">
            <a:avLst/>
          </a:prstGeom>
          <a:noFill/>
        </p:spPr>
        <p:txBody>
          <a:bodyPr wrap="square">
            <a:spAutoFit/>
          </a:bodyPr>
          <a:lstStyle/>
          <a:p>
            <a:pPr algn="ctr"/>
            <a:r>
              <a:rPr lang="en" altLang="zh-CN" dirty="0">
                <a:highlight>
                  <a:srgbClr val="FFFF00"/>
                </a:highlight>
                <a:latin typeface="Lexend" pitchFamily="2" charset="0"/>
              </a:rPr>
              <a:t>MCP</a:t>
            </a:r>
            <a:endParaRPr lang="zh-CN" altLang="en-US" sz="1100" b="1" dirty="0">
              <a:solidFill>
                <a:srgbClr val="1D1D1A"/>
              </a:solidFill>
              <a:highlight>
                <a:srgbClr val="FFFF00"/>
              </a:highlight>
              <a:latin typeface="Lexend" pitchFamily="2" charset="0"/>
            </a:endParaRPr>
          </a:p>
        </p:txBody>
      </p:sp>
    </p:spTree>
    <p:extLst>
      <p:ext uri="{BB962C8B-B14F-4D97-AF65-F5344CB8AC3E}">
        <p14:creationId xmlns:p14="http://schemas.microsoft.com/office/powerpoint/2010/main" val="145896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p:txBody>
          <a:bodyPr/>
          <a:lstStyle/>
          <a:p>
            <a:r>
              <a:rPr lang="en-US" altLang="zh-CN" dirty="0"/>
              <a:t>Question</a:t>
            </a:r>
            <a:endParaRPr lang="zh-CN" altLang="en-US" dirty="0"/>
          </a:p>
        </p:txBody>
      </p:sp>
      <p:sp>
        <p:nvSpPr>
          <p:cNvPr id="3" name="内容占位符 2">
            <a:extLst>
              <a:ext uri="{FF2B5EF4-FFF2-40B4-BE49-F238E27FC236}">
                <a16:creationId xmlns:a16="http://schemas.microsoft.com/office/drawing/2014/main" id="{B244A42C-4EA1-0BA9-68DC-09FE68154A55}"/>
              </a:ext>
            </a:extLst>
          </p:cNvPr>
          <p:cNvSpPr>
            <a:spLocks noGrp="1"/>
          </p:cNvSpPr>
          <p:nvPr>
            <p:ph sz="half" idx="1"/>
          </p:nvPr>
        </p:nvSpPr>
        <p:spPr/>
        <p:txBody>
          <a:bodyPr anchor="t"/>
          <a:lstStyle/>
          <a:p>
            <a:r>
              <a:rPr lang="en-US" altLang="zh-CN" sz="2400" dirty="0"/>
              <a:t>AI</a:t>
            </a:r>
            <a:r>
              <a:rPr lang="zh-CN" altLang="en-US" sz="2400" dirty="0"/>
              <a:t> </a:t>
            </a:r>
            <a:r>
              <a:rPr lang="en-US" altLang="zh-CN" sz="2400" dirty="0"/>
              <a:t>Agent</a:t>
            </a:r>
            <a:r>
              <a:rPr lang="zh-CN" altLang="en-US" sz="2400" dirty="0"/>
              <a:t> 时代，</a:t>
            </a:r>
            <a:r>
              <a:rPr lang="en-US" altLang="zh-CN" sz="2400" dirty="0"/>
              <a:t>AI</a:t>
            </a:r>
            <a:r>
              <a:rPr lang="zh-CN" altLang="en-US" sz="2400" dirty="0"/>
              <a:t> 超级应用没来为什么火的是个 </a:t>
            </a:r>
            <a:r>
              <a:rPr lang="en-US" altLang="zh-CN" sz="2400" dirty="0"/>
              <a:t>MCP </a:t>
            </a:r>
            <a:r>
              <a:rPr lang="zh-CN" altLang="en-US" sz="2400" dirty="0"/>
              <a:t>的协议？</a:t>
            </a:r>
            <a:endParaRPr lang="en-US" altLang="zh-CN" sz="2400" dirty="0"/>
          </a:p>
          <a:p>
            <a:r>
              <a:rPr lang="en-US" altLang="zh-CN" sz="2400" dirty="0"/>
              <a:t>API</a:t>
            </a:r>
            <a:r>
              <a:rPr lang="zh-CN" altLang="en-US" sz="2400" dirty="0"/>
              <a:t> 或者 </a:t>
            </a:r>
            <a:r>
              <a:rPr lang="en-US" altLang="zh-CN" sz="2400" dirty="0"/>
              <a:t>Function</a:t>
            </a:r>
            <a:r>
              <a:rPr lang="zh-CN" altLang="en-US" sz="2400" dirty="0"/>
              <a:t> </a:t>
            </a:r>
            <a:r>
              <a:rPr lang="en-US" altLang="zh-CN" sz="2400" dirty="0"/>
              <a:t>Call</a:t>
            </a:r>
            <a:r>
              <a:rPr lang="zh-CN" altLang="en-US" sz="2400" dirty="0"/>
              <a:t>不够用吗？为什么需要 </a:t>
            </a:r>
            <a:r>
              <a:rPr lang="en-US" altLang="zh-CN" sz="2400" dirty="0"/>
              <a:t>MCP</a:t>
            </a:r>
            <a:r>
              <a:rPr lang="zh-CN" altLang="en-US" sz="2400" dirty="0"/>
              <a:t>？</a:t>
            </a:r>
            <a:endParaRPr lang="en-US" altLang="zh-CN" sz="2400" dirty="0"/>
          </a:p>
          <a:p>
            <a:r>
              <a:rPr lang="en-US" altLang="zh-CN" sz="2400" dirty="0"/>
              <a:t>CT </a:t>
            </a:r>
            <a:r>
              <a:rPr lang="zh-CN" altLang="en-US" sz="2400" dirty="0"/>
              <a:t>产业先生态后协议，为什么</a:t>
            </a:r>
            <a:r>
              <a:rPr lang="en-US" altLang="zh-CN" sz="2400" dirty="0"/>
              <a:t> AI Agent</a:t>
            </a:r>
            <a:r>
              <a:rPr lang="zh-CN" altLang="en-US" sz="2400" dirty="0"/>
              <a:t> 会先有协议？</a:t>
            </a:r>
            <a:endParaRPr lang="zh-CN" altLang="en" sz="2400" dirty="0"/>
          </a:p>
          <a:p>
            <a:r>
              <a:rPr lang="zh-CN" altLang="en-US" sz="2400" dirty="0"/>
              <a:t>什么软件和系统适合提供 </a:t>
            </a:r>
            <a:r>
              <a:rPr lang="en-US" altLang="zh-CN" sz="2400" dirty="0"/>
              <a:t>MCP</a:t>
            </a:r>
            <a:r>
              <a:rPr lang="zh-CN" altLang="en-US" sz="2400" dirty="0"/>
              <a:t> 封装？</a:t>
            </a:r>
            <a:endParaRPr lang="en-US" altLang="zh-CN" sz="2400" dirty="0"/>
          </a:p>
          <a:p>
            <a:r>
              <a:rPr lang="en-US" altLang="zh-CN" sz="2400" dirty="0"/>
              <a:t>MCP</a:t>
            </a:r>
            <a:r>
              <a:rPr lang="zh-CN" altLang="en-US" sz="2400" dirty="0"/>
              <a:t> 是个革命产品还只是个工具？</a:t>
            </a:r>
            <a:endParaRPr lang="zh-CN" altLang="en" sz="2400" dirty="0"/>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61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A684F5D9-6147-621D-DD8D-295EF138CF83}"/>
              </a:ext>
            </a:extLst>
          </p:cNvPr>
          <p:cNvSpPr>
            <a:spLocks noGrp="1"/>
          </p:cNvSpPr>
          <p:nvPr>
            <p:ph type="title"/>
          </p:nvPr>
        </p:nvSpPr>
        <p:spPr/>
        <p:txBody>
          <a:bodyPr/>
          <a:lstStyle/>
          <a:p>
            <a:r>
              <a:rPr lang="en-US" altLang="zh-CN" dirty="0"/>
              <a:t>MCP</a:t>
            </a:r>
            <a:r>
              <a:rPr lang="zh-CN" altLang="en-US" dirty="0"/>
              <a:t> </a:t>
            </a:r>
            <a:r>
              <a:rPr lang="en-US" altLang="zh-CN" dirty="0"/>
              <a:t>History</a:t>
            </a:r>
            <a:endParaRPr lang="zh-CN" altLang="en-US" dirty="0"/>
          </a:p>
        </p:txBody>
      </p:sp>
      <p:sp>
        <p:nvSpPr>
          <p:cNvPr id="5" name="内容占位符 4">
            <a:extLst>
              <a:ext uri="{FF2B5EF4-FFF2-40B4-BE49-F238E27FC236}">
                <a16:creationId xmlns:a16="http://schemas.microsoft.com/office/drawing/2014/main" id="{12671E92-2C9A-D293-104E-01493C5D85EC}"/>
              </a:ext>
            </a:extLst>
          </p:cNvPr>
          <p:cNvSpPr>
            <a:spLocks noGrp="1"/>
          </p:cNvSpPr>
          <p:nvPr>
            <p:ph sz="half" idx="1"/>
          </p:nvPr>
        </p:nvSpPr>
        <p:spPr>
          <a:xfrm>
            <a:off x="623635" y="1246909"/>
            <a:ext cx="10963473" cy="5108171"/>
          </a:xfrm>
        </p:spPr>
        <p:txBody>
          <a:bodyPr/>
          <a:lstStyle/>
          <a:p>
            <a:r>
              <a:rPr lang="en-US" altLang="zh-CN" dirty="0"/>
              <a:t>2024.11</a:t>
            </a:r>
            <a:r>
              <a:rPr lang="zh-CN" altLang="en-US" dirty="0"/>
              <a:t> </a:t>
            </a:r>
            <a:r>
              <a:rPr lang="en" altLang="zh-CN" dirty="0"/>
              <a:t>Claude </a:t>
            </a:r>
            <a:r>
              <a:rPr lang="zh-CN" altLang="en-US" dirty="0"/>
              <a:t>客户端支持</a:t>
            </a:r>
            <a:endParaRPr lang="en-US" altLang="zh-CN" dirty="0"/>
          </a:p>
          <a:p>
            <a:r>
              <a:rPr lang="en-US" altLang="zh-CN" dirty="0"/>
              <a:t>2024.11</a:t>
            </a:r>
            <a:r>
              <a:rPr lang="zh-CN" altLang="en-US" dirty="0"/>
              <a:t> </a:t>
            </a:r>
            <a:r>
              <a:rPr lang="en-US" altLang="zh-CN" dirty="0"/>
              <a:t>Cursor</a:t>
            </a:r>
            <a:r>
              <a:rPr lang="zh-CN" altLang="en-US" dirty="0"/>
              <a:t> 支持 </a:t>
            </a:r>
            <a:r>
              <a:rPr lang="en-US" altLang="zh-CN" dirty="0"/>
              <a:t>MCP</a:t>
            </a:r>
          </a:p>
          <a:p>
            <a:r>
              <a:rPr lang="en-US" altLang="zh-CN" dirty="0"/>
              <a:t>2025.03</a:t>
            </a:r>
            <a:r>
              <a:rPr lang="zh-CN" altLang="en-US" dirty="0"/>
              <a:t> </a:t>
            </a:r>
            <a:r>
              <a:rPr lang="en" altLang="zh-CN" dirty="0"/>
              <a:t>AI Agent </a:t>
            </a:r>
            <a:r>
              <a:rPr lang="zh-CN" altLang="en-US" dirty="0"/>
              <a:t>概念 </a:t>
            </a:r>
            <a:r>
              <a:rPr lang="en" altLang="zh-CN" dirty="0"/>
              <a:t>Manus </a:t>
            </a:r>
            <a:r>
              <a:rPr lang="zh-CN" altLang="en-US" dirty="0"/>
              <a:t>带火 </a:t>
            </a:r>
            <a:r>
              <a:rPr lang="en" altLang="zh-CN" dirty="0"/>
              <a:t>MCP</a:t>
            </a:r>
            <a:endParaRPr lang="zh-CN" altLang="en-US" dirty="0"/>
          </a:p>
        </p:txBody>
      </p:sp>
      <p:pic>
        <p:nvPicPr>
          <p:cNvPr id="2050" name="Picture 2" descr="Preparing for MCP in Responses - API - OpenAI Developer Community">
            <a:extLst>
              <a:ext uri="{FF2B5EF4-FFF2-40B4-BE49-F238E27FC236}">
                <a16:creationId xmlns:a16="http://schemas.microsoft.com/office/drawing/2014/main" id="{AB44A30D-DE7C-B05D-0990-571381E6CD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28" b="4389"/>
          <a:stretch/>
        </p:blipFill>
        <p:spPr bwMode="auto">
          <a:xfrm>
            <a:off x="1088998" y="2966659"/>
            <a:ext cx="10018765" cy="342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47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352480B-75A0-C086-2A23-9DAE48419F16}"/>
              </a:ext>
            </a:extLst>
          </p:cNvPr>
          <p:cNvSpPr>
            <a:spLocks noGrp="1"/>
          </p:cNvSpPr>
          <p:nvPr>
            <p:ph sz="half" idx="1"/>
          </p:nvPr>
        </p:nvSpPr>
        <p:spPr>
          <a:xfrm>
            <a:off x="481757" y="489857"/>
            <a:ext cx="11161240" cy="5520663"/>
          </a:xfrm>
        </p:spPr>
        <p:txBody>
          <a:bodyPr>
            <a:normAutofit/>
          </a:bodyPr>
          <a:lstStyle/>
          <a:p>
            <a:r>
              <a:rPr lang="en" altLang="zh-CN" sz="5400" dirty="0"/>
              <a:t>MCP </a:t>
            </a:r>
            <a:r>
              <a:rPr lang="zh-CN" altLang="en-US" sz="5400" dirty="0"/>
              <a:t>它已经成为 </a:t>
            </a:r>
            <a:r>
              <a:rPr lang="en" altLang="zh-CN" sz="5400" dirty="0"/>
              <a:t>AI </a:t>
            </a:r>
            <a:r>
              <a:rPr lang="zh-CN" altLang="en-US" sz="5400" dirty="0"/>
              <a:t>工具调用的行业标准（</a:t>
            </a:r>
            <a:r>
              <a:rPr lang="en-US" altLang="zh-CN" sz="5400" dirty="0"/>
              <a:t>Protocol</a:t>
            </a:r>
            <a:r>
              <a:rPr lang="zh-CN" altLang="en-US" sz="5400" dirty="0"/>
              <a:t>）</a:t>
            </a:r>
          </a:p>
        </p:txBody>
      </p:sp>
    </p:spTree>
    <p:extLst>
      <p:ext uri="{BB962C8B-B14F-4D97-AF65-F5344CB8AC3E}">
        <p14:creationId xmlns:p14="http://schemas.microsoft.com/office/powerpoint/2010/main" val="396811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17C6D7E-1210-08B1-C4A9-D2B99F872746}"/>
              </a:ext>
            </a:extLst>
          </p:cNvPr>
          <p:cNvSpPr>
            <a:spLocks noGrp="1"/>
          </p:cNvSpPr>
          <p:nvPr>
            <p:ph type="title"/>
          </p:nvPr>
        </p:nvSpPr>
        <p:spPr>
          <a:xfrm>
            <a:off x="623635" y="522789"/>
            <a:ext cx="10963473" cy="589190"/>
          </a:xfrm>
        </p:spPr>
        <p:txBody>
          <a:bodyPr/>
          <a:lstStyle/>
          <a:p>
            <a:r>
              <a:rPr lang="en-US" altLang="zh-CN" dirty="0"/>
              <a:t>MCP</a:t>
            </a:r>
            <a:endParaRPr lang="zh-CN" altLang="en-US" dirty="0"/>
          </a:p>
        </p:txBody>
      </p:sp>
      <p:sp>
        <p:nvSpPr>
          <p:cNvPr id="4" name="内容占位符 3">
            <a:extLst>
              <a:ext uri="{FF2B5EF4-FFF2-40B4-BE49-F238E27FC236}">
                <a16:creationId xmlns:a16="http://schemas.microsoft.com/office/drawing/2014/main" id="{1DD97567-DAE5-FB97-AAD6-EA290E625F6B}"/>
              </a:ext>
            </a:extLst>
          </p:cNvPr>
          <p:cNvSpPr>
            <a:spLocks noGrp="1"/>
          </p:cNvSpPr>
          <p:nvPr>
            <p:ph sz="half" idx="1"/>
          </p:nvPr>
        </p:nvSpPr>
        <p:spPr>
          <a:xfrm>
            <a:off x="623635" y="1246909"/>
            <a:ext cx="10963473" cy="5108171"/>
          </a:xfrm>
        </p:spPr>
        <p:txBody>
          <a:bodyPr/>
          <a:lstStyle/>
          <a:p>
            <a:r>
              <a:rPr lang="zh-CN" altLang="en-US" dirty="0"/>
              <a:t>开发者按照 </a:t>
            </a:r>
            <a:r>
              <a:rPr lang="en" altLang="zh-CN" dirty="0"/>
              <a:t>MCP </a:t>
            </a:r>
            <a:r>
              <a:rPr lang="zh-CN" altLang="en-US" dirty="0"/>
              <a:t>协议进行开发，无需为每个模型与不同资源的对接重复编写适配代码，可以大大节省开发工作量</a:t>
            </a:r>
            <a:endParaRPr lang="en-US" altLang="zh-CN" dirty="0"/>
          </a:p>
          <a:p>
            <a:r>
              <a:rPr lang="zh-CN" altLang="en-US" dirty="0"/>
              <a:t>已经开发出的 </a:t>
            </a:r>
            <a:r>
              <a:rPr lang="en" altLang="zh-CN" dirty="0"/>
              <a:t>MCP Server</a:t>
            </a:r>
            <a:r>
              <a:rPr lang="zh-CN" altLang="en" dirty="0"/>
              <a:t>，</a:t>
            </a:r>
            <a:r>
              <a:rPr lang="zh-CN" altLang="en-US" dirty="0"/>
              <a:t>因为协议是通用的，能够直接开放出来给大家使用，也大幅减少了开发者的重复劳动。</a:t>
            </a:r>
            <a:br>
              <a:rPr lang="zh-CN" altLang="en-US" dirty="0"/>
            </a:br>
            <a:endParaRPr lang="zh-CN" altLang="en-US" dirty="0"/>
          </a:p>
        </p:txBody>
      </p:sp>
    </p:spTree>
    <p:extLst>
      <p:ext uri="{BB962C8B-B14F-4D97-AF65-F5344CB8AC3E}">
        <p14:creationId xmlns:p14="http://schemas.microsoft.com/office/powerpoint/2010/main" val="321239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7306F7C-FC88-C390-0847-0B7B47F270E7}"/>
              </a:ext>
            </a:extLst>
          </p:cNvPr>
          <p:cNvSpPr>
            <a:spLocks noGrp="1"/>
          </p:cNvSpPr>
          <p:nvPr>
            <p:ph type="title"/>
          </p:nvPr>
        </p:nvSpPr>
        <p:spPr/>
        <p:txBody>
          <a:bodyPr/>
          <a:lstStyle/>
          <a:p>
            <a:r>
              <a:rPr lang="en" altLang="zh-CN" dirty="0"/>
              <a:t>MCP</a:t>
            </a:r>
            <a:r>
              <a:rPr lang="zh-CN" altLang="en-US" dirty="0"/>
              <a:t> </a:t>
            </a:r>
            <a:r>
              <a:rPr lang="en-US" altLang="zh-CN" dirty="0"/>
              <a:t>Summary</a:t>
            </a:r>
            <a:endParaRPr lang="zh-CN" altLang="en-US" dirty="0"/>
          </a:p>
        </p:txBody>
      </p:sp>
      <p:sp>
        <p:nvSpPr>
          <p:cNvPr id="5" name="内容占位符 4">
            <a:extLst>
              <a:ext uri="{FF2B5EF4-FFF2-40B4-BE49-F238E27FC236}">
                <a16:creationId xmlns:a16="http://schemas.microsoft.com/office/drawing/2014/main" id="{8329CF88-1614-8988-0531-186E90DD3D02}"/>
              </a:ext>
            </a:extLst>
          </p:cNvPr>
          <p:cNvSpPr>
            <a:spLocks noGrp="1"/>
          </p:cNvSpPr>
          <p:nvPr>
            <p:ph sz="half" idx="1"/>
          </p:nvPr>
        </p:nvSpPr>
        <p:spPr>
          <a:xfrm>
            <a:off x="623635" y="1246909"/>
            <a:ext cx="10963473" cy="5108171"/>
          </a:xfrm>
        </p:spPr>
        <p:txBody>
          <a:bodyPr/>
          <a:lstStyle/>
          <a:p>
            <a:r>
              <a:rPr lang="zh-CN" altLang="en-US" b="1" dirty="0">
                <a:solidFill>
                  <a:srgbClr val="66BA36"/>
                </a:solidFill>
              </a:rPr>
              <a:t>核心特点</a:t>
            </a:r>
          </a:p>
          <a:p>
            <a:pPr lvl="1"/>
            <a:r>
              <a:rPr lang="zh-CN" altLang="en-US" dirty="0"/>
              <a:t>协议标准化：统一工具调用格式（请求</a:t>
            </a:r>
            <a:r>
              <a:rPr lang="en-US" altLang="zh-CN" dirty="0"/>
              <a:t>/</a:t>
            </a:r>
            <a:r>
              <a:rPr lang="zh-CN" altLang="en-US" dirty="0"/>
              <a:t>响应</a:t>
            </a:r>
            <a:r>
              <a:rPr lang="en-US" altLang="zh-CN" dirty="0"/>
              <a:t>/</a:t>
            </a:r>
            <a:r>
              <a:rPr lang="zh-CN" altLang="en-US" dirty="0"/>
              <a:t>错误处理）</a:t>
            </a:r>
          </a:p>
          <a:p>
            <a:pPr lvl="1"/>
            <a:r>
              <a:rPr lang="zh-CN" altLang="en-US" dirty="0"/>
              <a:t>生态兼容性：一次开发即可对接所有兼容</a:t>
            </a:r>
            <a:r>
              <a:rPr lang="en" altLang="zh-CN" dirty="0"/>
              <a:t>MCP</a:t>
            </a:r>
            <a:r>
              <a:rPr lang="zh-CN" altLang="en-US" dirty="0"/>
              <a:t>的模型</a:t>
            </a:r>
          </a:p>
          <a:p>
            <a:pPr lvl="1"/>
            <a:r>
              <a:rPr lang="zh-CN" altLang="en-US" dirty="0"/>
              <a:t>动态扩展：新增工具无需修改模型代码，即插即用</a:t>
            </a:r>
          </a:p>
          <a:p>
            <a:r>
              <a:rPr lang="zh-CN" altLang="en-US" b="1" dirty="0">
                <a:solidFill>
                  <a:srgbClr val="66BA36"/>
                </a:solidFill>
              </a:rPr>
              <a:t>核心价值，解决三大问题</a:t>
            </a:r>
          </a:p>
          <a:p>
            <a:pPr lvl="1"/>
            <a:r>
              <a:rPr lang="zh-CN" altLang="en-US" dirty="0"/>
              <a:t>数据孤岛 </a:t>
            </a:r>
            <a:r>
              <a:rPr lang="en-US" altLang="zh-CN" dirty="0"/>
              <a:t>-&gt;</a:t>
            </a:r>
            <a:r>
              <a:rPr lang="zh-CN" altLang="en-US" dirty="0"/>
              <a:t> 打通本地</a:t>
            </a:r>
            <a:r>
              <a:rPr lang="en-US" altLang="zh-CN" dirty="0"/>
              <a:t>/</a:t>
            </a:r>
            <a:r>
              <a:rPr lang="zh-CN" altLang="en-US" dirty="0"/>
              <a:t>云端数据源</a:t>
            </a:r>
          </a:p>
          <a:p>
            <a:pPr lvl="1"/>
            <a:r>
              <a:rPr lang="zh-CN" altLang="en-US" dirty="0"/>
              <a:t>重复开发 </a:t>
            </a:r>
            <a:r>
              <a:rPr lang="en-US" altLang="zh-CN" dirty="0"/>
              <a:t>-&gt;</a:t>
            </a:r>
            <a:r>
              <a:rPr lang="zh-CN" altLang="en-US" dirty="0"/>
              <a:t> 工具开发者只需适配</a:t>
            </a:r>
            <a:r>
              <a:rPr lang="en" altLang="zh-CN" dirty="0"/>
              <a:t>MCP</a:t>
            </a:r>
            <a:r>
              <a:rPr lang="zh-CN" altLang="en-US" dirty="0"/>
              <a:t>协议</a:t>
            </a:r>
          </a:p>
          <a:p>
            <a:pPr lvl="1"/>
            <a:r>
              <a:rPr lang="en-US" altLang="zh-CN" dirty="0"/>
              <a:t>AI </a:t>
            </a:r>
            <a:r>
              <a:rPr lang="zh-CN" altLang="en-US" dirty="0"/>
              <a:t>工具生态割裂 </a:t>
            </a:r>
            <a:r>
              <a:rPr lang="en-US" altLang="zh-CN" dirty="0"/>
              <a:t>-&gt;</a:t>
            </a:r>
            <a:r>
              <a:rPr lang="zh-CN" altLang="en-US" dirty="0"/>
              <a:t> 形成统一工具市场</a:t>
            </a:r>
          </a:p>
          <a:p>
            <a:r>
              <a:rPr lang="zh-CN" altLang="en-US" b="1" dirty="0"/>
              <a:t>类比</a:t>
            </a:r>
          </a:p>
          <a:p>
            <a:pPr lvl="1"/>
            <a:r>
              <a:rPr lang="en" altLang="zh-CN" dirty="0"/>
              <a:t>USB-C </a:t>
            </a:r>
            <a:r>
              <a:rPr lang="zh-CN" altLang="en-US" dirty="0"/>
              <a:t>接口：手机</a:t>
            </a:r>
            <a:r>
              <a:rPr lang="en-US" altLang="zh-CN" dirty="0"/>
              <a:t>/</a:t>
            </a:r>
            <a:r>
              <a:rPr lang="zh-CN" altLang="en-US" dirty="0"/>
              <a:t>电脑</a:t>
            </a:r>
            <a:r>
              <a:rPr lang="en-US" altLang="zh-CN" dirty="0"/>
              <a:t>/</a:t>
            </a:r>
            <a:r>
              <a:rPr lang="zh-CN" altLang="en-US" dirty="0"/>
              <a:t>外设通过统一标准互联</a:t>
            </a:r>
          </a:p>
        </p:txBody>
      </p:sp>
    </p:spTree>
    <p:extLst>
      <p:ext uri="{BB962C8B-B14F-4D97-AF65-F5344CB8AC3E}">
        <p14:creationId xmlns:p14="http://schemas.microsoft.com/office/powerpoint/2010/main" val="423846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6AF5B1-1DD3-F465-C451-4D55BD1D2881}"/>
              </a:ext>
            </a:extLst>
          </p:cNvPr>
          <p:cNvSpPr>
            <a:spLocks noGrp="1"/>
          </p:cNvSpPr>
          <p:nvPr>
            <p:ph type="title"/>
          </p:nvPr>
        </p:nvSpPr>
        <p:spPr/>
        <p:txBody>
          <a:bodyPr/>
          <a:lstStyle/>
          <a:p>
            <a:r>
              <a:rPr lang="en-US" altLang="zh-CN" dirty="0"/>
              <a:t>MCP</a:t>
            </a:r>
            <a:r>
              <a:rPr lang="zh-CN" altLang="en-US" dirty="0"/>
              <a:t> </a:t>
            </a:r>
            <a:r>
              <a:rPr lang="en-US" altLang="zh-CN" dirty="0"/>
              <a:t>vs</a:t>
            </a:r>
            <a:r>
              <a:rPr lang="zh-CN" altLang="en-US" dirty="0"/>
              <a:t> </a:t>
            </a:r>
            <a:r>
              <a:rPr lang="en-US" altLang="zh-CN" dirty="0"/>
              <a:t>Function</a:t>
            </a:r>
            <a:r>
              <a:rPr lang="zh-CN" altLang="en-US" dirty="0"/>
              <a:t> </a:t>
            </a:r>
            <a:r>
              <a:rPr lang="en-US" altLang="zh-CN" dirty="0"/>
              <a:t>Call</a:t>
            </a:r>
            <a:endParaRPr lang="zh-CN" altLang="en-US" dirty="0"/>
          </a:p>
        </p:txBody>
      </p:sp>
      <p:graphicFrame>
        <p:nvGraphicFramePr>
          <p:cNvPr id="6" name="内容占位符 5">
            <a:extLst>
              <a:ext uri="{FF2B5EF4-FFF2-40B4-BE49-F238E27FC236}">
                <a16:creationId xmlns:a16="http://schemas.microsoft.com/office/drawing/2014/main" id="{44825522-78CB-08E2-FC12-892920B7B9EF}"/>
              </a:ext>
            </a:extLst>
          </p:cNvPr>
          <p:cNvGraphicFramePr>
            <a:graphicFrameLocks noGrp="1"/>
          </p:cNvGraphicFramePr>
          <p:nvPr>
            <p:ph sz="half" idx="1"/>
            <p:extLst>
              <p:ext uri="{D42A27DB-BD31-4B8C-83A1-F6EECF244321}">
                <p14:modId xmlns:p14="http://schemas.microsoft.com/office/powerpoint/2010/main" val="2950729955"/>
              </p:ext>
            </p:extLst>
          </p:nvPr>
        </p:nvGraphicFramePr>
        <p:xfrm>
          <a:off x="623635" y="1246189"/>
          <a:ext cx="10801227" cy="5089023"/>
        </p:xfrm>
        <a:graphic>
          <a:graphicData uri="http://schemas.openxmlformats.org/drawingml/2006/table">
            <a:tbl>
              <a:tblPr>
                <a:tableStyleId>{5940675A-B579-460E-94D1-54222C63F5DA}</a:tableStyleId>
              </a:tblPr>
              <a:tblGrid>
                <a:gridCol w="2140113">
                  <a:extLst>
                    <a:ext uri="{9D8B030D-6E8A-4147-A177-3AD203B41FA5}">
                      <a16:colId xmlns:a16="http://schemas.microsoft.com/office/drawing/2014/main" val="2280019430"/>
                    </a:ext>
                  </a:extLst>
                </a:gridCol>
                <a:gridCol w="4330557">
                  <a:extLst>
                    <a:ext uri="{9D8B030D-6E8A-4147-A177-3AD203B41FA5}">
                      <a16:colId xmlns:a16="http://schemas.microsoft.com/office/drawing/2014/main" val="20386815"/>
                    </a:ext>
                  </a:extLst>
                </a:gridCol>
                <a:gridCol w="4330557">
                  <a:extLst>
                    <a:ext uri="{9D8B030D-6E8A-4147-A177-3AD203B41FA5}">
                      <a16:colId xmlns:a16="http://schemas.microsoft.com/office/drawing/2014/main" val="2570133323"/>
                    </a:ext>
                  </a:extLst>
                </a:gridCol>
              </a:tblGrid>
              <a:tr h="539489">
                <a:tc>
                  <a:txBody>
                    <a:bodyPr/>
                    <a:lstStyle/>
                    <a:p>
                      <a:pPr algn="ctr"/>
                      <a:endParaRPr lang="en" sz="1600" b="1" dirty="0">
                        <a:solidFill>
                          <a:schemeClr val="bg1"/>
                        </a:solidFill>
                        <a:effectLst/>
                        <a:latin typeface="Lexend" pitchFamily="2" charset="0"/>
                      </a:endParaRPr>
                    </a:p>
                  </a:txBody>
                  <a:tcPr marL="89044" marR="89044" marT="50882" marB="50882" anchor="ctr">
                    <a:solidFill>
                      <a:srgbClr val="92D050"/>
                    </a:solidFill>
                  </a:tcPr>
                </a:tc>
                <a:tc>
                  <a:txBody>
                    <a:bodyPr/>
                    <a:lstStyle/>
                    <a:p>
                      <a:pPr algn="ctr"/>
                      <a:r>
                        <a:rPr lang="en" sz="1600" b="1" dirty="0">
                          <a:solidFill>
                            <a:schemeClr val="bg1"/>
                          </a:solidFill>
                          <a:effectLst/>
                          <a:latin typeface="Lexend" pitchFamily="2" charset="0"/>
                        </a:rPr>
                        <a:t>MCP</a:t>
                      </a:r>
                    </a:p>
                  </a:txBody>
                  <a:tcPr marL="89044" marR="89044" marT="50882" marB="50882" anchor="ctr">
                    <a:solidFill>
                      <a:srgbClr val="92D050"/>
                    </a:solidFill>
                  </a:tcPr>
                </a:tc>
                <a:tc>
                  <a:txBody>
                    <a:bodyPr/>
                    <a:lstStyle/>
                    <a:p>
                      <a:pPr algn="ctr"/>
                      <a:r>
                        <a:rPr lang="en" sz="1600" b="1" dirty="0">
                          <a:solidFill>
                            <a:schemeClr val="bg1"/>
                          </a:solidFill>
                          <a:effectLst/>
                          <a:latin typeface="Lexend" pitchFamily="2" charset="0"/>
                        </a:rPr>
                        <a:t>Function Call</a:t>
                      </a:r>
                    </a:p>
                  </a:txBody>
                  <a:tcPr marL="89044" marR="89044" marT="50882" marB="50882" anchor="ctr">
                    <a:solidFill>
                      <a:srgbClr val="92D050"/>
                    </a:solidFill>
                  </a:tcPr>
                </a:tc>
                <a:extLst>
                  <a:ext uri="{0D108BD9-81ED-4DB2-BD59-A6C34878D82A}">
                    <a16:rowId xmlns:a16="http://schemas.microsoft.com/office/drawing/2014/main" val="468255864"/>
                  </a:ext>
                </a:extLst>
              </a:tr>
              <a:tr h="1234049">
                <a:tc>
                  <a:txBody>
                    <a:bodyPr/>
                    <a:lstStyle/>
                    <a:p>
                      <a:pPr algn="ctr">
                        <a:lnSpc>
                          <a:spcPct val="150000"/>
                        </a:lnSpc>
                      </a:pPr>
                      <a:r>
                        <a:rPr lang="zh-CN" altLang="en-US" sz="1600" b="1" dirty="0">
                          <a:solidFill>
                            <a:srgbClr val="1D1D1A"/>
                          </a:solidFill>
                          <a:effectLst/>
                          <a:latin typeface="Lexend" pitchFamily="2" charset="0"/>
                        </a:rPr>
                        <a:t>定       义</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模型和其它设备集成的标准接口，</a:t>
                      </a:r>
                      <a:r>
                        <a:rPr lang="en" altLang="zh-CN" sz="1600" dirty="0">
                          <a:solidFill>
                            <a:srgbClr val="1D1D1A"/>
                          </a:solidFill>
                          <a:effectLst/>
                          <a:latin typeface="Lexend" pitchFamily="2" charset="0"/>
                        </a:rPr>
                        <a:t>Tool </a:t>
                      </a:r>
                      <a:r>
                        <a:rPr lang="zh-CN" altLang="en-US" sz="1600" dirty="0">
                          <a:solidFill>
                            <a:srgbClr val="1D1D1A"/>
                          </a:solidFill>
                          <a:effectLst/>
                          <a:latin typeface="Lexend" pitchFamily="2" charset="0"/>
                        </a:rPr>
                        <a:t>的函数约定了输入输出的协议规范。</a:t>
                      </a:r>
                      <a:endParaRPr lang="en" sz="1600" dirty="0">
                        <a:solidFill>
                          <a:srgbClr val="1D1D1A"/>
                        </a:solidFill>
                        <a:effectLst/>
                        <a:latin typeface="Lexend" pitchFamily="2" charset="0"/>
                      </a:endParaRP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将模型连接到外部数据和系统，平铺式的罗列 </a:t>
                      </a:r>
                      <a:r>
                        <a:rPr lang="en" sz="1600" dirty="0">
                          <a:solidFill>
                            <a:srgbClr val="1D1D1A"/>
                          </a:solidFill>
                          <a:effectLst/>
                          <a:latin typeface="Lexend" pitchFamily="2" charset="0"/>
                        </a:rPr>
                        <a:t>Tools </a:t>
                      </a:r>
                      <a:r>
                        <a:rPr lang="zh-CN" altLang="en-US" sz="1600" dirty="0">
                          <a:solidFill>
                            <a:srgbClr val="1D1D1A"/>
                          </a:solidFill>
                          <a:effectLst/>
                          <a:latin typeface="Lexend" pitchFamily="2" charset="0"/>
                        </a:rPr>
                        <a:t>工具。</a:t>
                      </a:r>
                    </a:p>
                  </a:txBody>
                  <a:tcPr marL="89044" marR="89044" marT="50882" marB="50882" anchor="ctr"/>
                </a:tc>
                <a:extLst>
                  <a:ext uri="{0D108BD9-81ED-4DB2-BD59-A6C34878D82A}">
                    <a16:rowId xmlns:a16="http://schemas.microsoft.com/office/drawing/2014/main" val="626484718"/>
                  </a:ext>
                </a:extLst>
              </a:tr>
              <a:tr h="663097">
                <a:tc>
                  <a:txBody>
                    <a:bodyPr/>
                    <a:lstStyle/>
                    <a:p>
                      <a:pPr algn="ctr">
                        <a:lnSpc>
                          <a:spcPct val="150000"/>
                        </a:lnSpc>
                      </a:pPr>
                      <a:r>
                        <a:rPr lang="zh-CN" altLang="en-US" sz="1600" b="1" dirty="0">
                          <a:solidFill>
                            <a:srgbClr val="1D1D1A"/>
                          </a:solidFill>
                          <a:effectLst/>
                          <a:latin typeface="Lexend" pitchFamily="2" charset="0"/>
                        </a:rPr>
                        <a:t>协       议</a:t>
                      </a:r>
                    </a:p>
                  </a:txBody>
                  <a:tcPr marL="89044" marR="89044" marT="50882" marB="50882" anchor="ctr"/>
                </a:tc>
                <a:tc>
                  <a:txBody>
                    <a:bodyPr/>
                    <a:lstStyle/>
                    <a:p>
                      <a:pPr>
                        <a:lnSpc>
                          <a:spcPct val="150000"/>
                        </a:lnSpc>
                      </a:pPr>
                      <a:r>
                        <a:rPr lang="en" sz="1600" dirty="0">
                          <a:solidFill>
                            <a:srgbClr val="1D1D1A"/>
                          </a:solidFill>
                          <a:effectLst/>
                          <a:latin typeface="Lexend" pitchFamily="2" charset="0"/>
                        </a:rPr>
                        <a:t>JSON-RPC，</a:t>
                      </a:r>
                      <a:r>
                        <a:rPr lang="zh-CN" altLang="en-US" sz="1600" dirty="0">
                          <a:solidFill>
                            <a:srgbClr val="1D1D1A"/>
                          </a:solidFill>
                          <a:effectLst/>
                          <a:latin typeface="Lexend" pitchFamily="2" charset="0"/>
                        </a:rPr>
                        <a:t>支持双向通信、可发现性</a:t>
                      </a:r>
                    </a:p>
                  </a:txBody>
                  <a:tcPr marL="89044" marR="89044" marT="50882" marB="50882" anchor="ctr"/>
                </a:tc>
                <a:tc>
                  <a:txBody>
                    <a:bodyPr/>
                    <a:lstStyle/>
                    <a:p>
                      <a:pPr>
                        <a:lnSpc>
                          <a:spcPct val="150000"/>
                        </a:lnSpc>
                      </a:pPr>
                      <a:r>
                        <a:rPr lang="en" sz="1600" dirty="0">
                          <a:solidFill>
                            <a:srgbClr val="1D1D1A"/>
                          </a:solidFill>
                          <a:effectLst/>
                          <a:latin typeface="Lexend" pitchFamily="2" charset="0"/>
                        </a:rPr>
                        <a:t>JSON-Schema，</a:t>
                      </a:r>
                      <a:r>
                        <a:rPr lang="zh-CN" altLang="en-US" sz="1600" dirty="0">
                          <a:solidFill>
                            <a:srgbClr val="1D1D1A"/>
                          </a:solidFill>
                          <a:effectLst/>
                          <a:latin typeface="Lexend" pitchFamily="2" charset="0"/>
                        </a:rPr>
                        <a:t>静态函数调用。</a:t>
                      </a:r>
                    </a:p>
                  </a:txBody>
                  <a:tcPr marL="89044" marR="89044" marT="50882" marB="50882" anchor="ctr"/>
                </a:tc>
                <a:extLst>
                  <a:ext uri="{0D108BD9-81ED-4DB2-BD59-A6C34878D82A}">
                    <a16:rowId xmlns:a16="http://schemas.microsoft.com/office/drawing/2014/main" val="3172261293"/>
                  </a:ext>
                </a:extLst>
              </a:tr>
              <a:tr h="663097">
                <a:tc>
                  <a:txBody>
                    <a:bodyPr/>
                    <a:lstStyle/>
                    <a:p>
                      <a:pPr algn="ctr">
                        <a:lnSpc>
                          <a:spcPct val="150000"/>
                        </a:lnSpc>
                      </a:pPr>
                      <a:r>
                        <a:rPr lang="zh-CN" altLang="en-US" sz="1600" b="1" dirty="0">
                          <a:solidFill>
                            <a:srgbClr val="1D1D1A"/>
                          </a:solidFill>
                          <a:effectLst/>
                          <a:latin typeface="Lexend" pitchFamily="2" charset="0"/>
                        </a:rPr>
                        <a:t>调用方式</a:t>
                      </a:r>
                    </a:p>
                  </a:txBody>
                  <a:tcPr marL="89044" marR="89044" marT="50882" marB="50882" anchor="ctr"/>
                </a:tc>
                <a:tc>
                  <a:txBody>
                    <a:bodyPr/>
                    <a:lstStyle/>
                    <a:p>
                      <a:pPr>
                        <a:lnSpc>
                          <a:spcPct val="150000"/>
                        </a:lnSpc>
                      </a:pPr>
                      <a:r>
                        <a:rPr lang="en" sz="1600" dirty="0">
                          <a:solidFill>
                            <a:srgbClr val="1D1D1A"/>
                          </a:solidFill>
                          <a:effectLst/>
                          <a:latin typeface="Lexend" pitchFamily="2" charset="0"/>
                        </a:rPr>
                        <a:t>STDIO / SSE / </a:t>
                      </a:r>
                      <a:r>
                        <a:rPr lang="zh-CN" altLang="en-US" sz="1600" dirty="0">
                          <a:solidFill>
                            <a:srgbClr val="1D1D1A"/>
                          </a:solidFill>
                          <a:effectLst/>
                          <a:latin typeface="Lexend" pitchFamily="2" charset="0"/>
                        </a:rPr>
                        <a:t>同进程调用（见下文）</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同进程调用 </a:t>
                      </a:r>
                      <a:r>
                        <a:rPr lang="en-US" altLang="zh-CN" sz="1600" dirty="0">
                          <a:solidFill>
                            <a:srgbClr val="1D1D1A"/>
                          </a:solidFill>
                          <a:effectLst/>
                          <a:latin typeface="Lexend" pitchFamily="2" charset="0"/>
                        </a:rPr>
                        <a:t>/ </a:t>
                      </a:r>
                      <a:r>
                        <a:rPr lang="zh-CN" altLang="en-US" sz="1600" dirty="0">
                          <a:solidFill>
                            <a:srgbClr val="1D1D1A"/>
                          </a:solidFill>
                          <a:effectLst/>
                          <a:latin typeface="Lexend" pitchFamily="2" charset="0"/>
                        </a:rPr>
                        <a:t>编程语言对应的函数</a:t>
                      </a:r>
                    </a:p>
                  </a:txBody>
                  <a:tcPr marL="89044" marR="89044" marT="50882" marB="50882" anchor="ctr"/>
                </a:tc>
                <a:extLst>
                  <a:ext uri="{0D108BD9-81ED-4DB2-BD59-A6C34878D82A}">
                    <a16:rowId xmlns:a16="http://schemas.microsoft.com/office/drawing/2014/main" val="3225208844"/>
                  </a:ext>
                </a:extLst>
              </a:tr>
              <a:tr h="663097">
                <a:tc>
                  <a:txBody>
                    <a:bodyPr/>
                    <a:lstStyle/>
                    <a:p>
                      <a:pPr algn="ctr">
                        <a:lnSpc>
                          <a:spcPct val="150000"/>
                        </a:lnSpc>
                      </a:pPr>
                      <a:r>
                        <a:rPr lang="zh-CN" altLang="en-US" sz="1600" b="1" dirty="0">
                          <a:solidFill>
                            <a:srgbClr val="1D1D1A"/>
                          </a:solidFill>
                          <a:effectLst/>
                          <a:latin typeface="Lexend" pitchFamily="2" charset="0"/>
                        </a:rPr>
                        <a:t>适用场景</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更适合动态、复杂的交互场景</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单一特定工具、静态函数执行调用</a:t>
                      </a:r>
                    </a:p>
                  </a:txBody>
                  <a:tcPr marL="89044" marR="89044" marT="50882" marB="50882" anchor="ctr"/>
                </a:tc>
                <a:extLst>
                  <a:ext uri="{0D108BD9-81ED-4DB2-BD59-A6C34878D82A}">
                    <a16:rowId xmlns:a16="http://schemas.microsoft.com/office/drawing/2014/main" val="1615883928"/>
                  </a:ext>
                </a:extLst>
              </a:tr>
              <a:tr h="663097">
                <a:tc>
                  <a:txBody>
                    <a:bodyPr/>
                    <a:lstStyle/>
                    <a:p>
                      <a:pPr algn="ctr">
                        <a:lnSpc>
                          <a:spcPct val="150000"/>
                        </a:lnSpc>
                      </a:pPr>
                      <a:r>
                        <a:rPr lang="zh-CN" altLang="en-US" sz="1600" b="1" dirty="0">
                          <a:solidFill>
                            <a:srgbClr val="1D1D1A"/>
                          </a:solidFill>
                          <a:effectLst/>
                          <a:latin typeface="Lexend" pitchFamily="2" charset="0"/>
                        </a:rPr>
                        <a:t>集成难度</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高</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简单</a:t>
                      </a:r>
                    </a:p>
                  </a:txBody>
                  <a:tcPr marL="89044" marR="89044" marT="50882" marB="50882" anchor="ctr"/>
                </a:tc>
                <a:extLst>
                  <a:ext uri="{0D108BD9-81ED-4DB2-BD59-A6C34878D82A}">
                    <a16:rowId xmlns:a16="http://schemas.microsoft.com/office/drawing/2014/main" val="2826259098"/>
                  </a:ext>
                </a:extLst>
              </a:tr>
              <a:tr h="663097">
                <a:tc>
                  <a:txBody>
                    <a:bodyPr/>
                    <a:lstStyle/>
                    <a:p>
                      <a:pPr algn="ctr">
                        <a:lnSpc>
                          <a:spcPct val="150000"/>
                        </a:lnSpc>
                      </a:pPr>
                      <a:r>
                        <a:rPr lang="zh-CN" altLang="en-US" sz="1600" b="1" dirty="0">
                          <a:solidFill>
                            <a:srgbClr val="1D1D1A"/>
                          </a:solidFill>
                          <a:effectLst/>
                          <a:latin typeface="Lexend" pitchFamily="2" charset="0"/>
                        </a:rPr>
                        <a:t>工程程度</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高</a:t>
                      </a:r>
                    </a:p>
                  </a:txBody>
                  <a:tcPr marL="89044" marR="89044" marT="50882" marB="50882" anchor="ctr"/>
                </a:tc>
                <a:tc>
                  <a:txBody>
                    <a:bodyPr/>
                    <a:lstStyle/>
                    <a:p>
                      <a:pPr>
                        <a:lnSpc>
                          <a:spcPct val="150000"/>
                        </a:lnSpc>
                      </a:pPr>
                      <a:r>
                        <a:rPr lang="zh-CN" altLang="en-US" sz="1600" dirty="0">
                          <a:solidFill>
                            <a:srgbClr val="1D1D1A"/>
                          </a:solidFill>
                          <a:effectLst/>
                          <a:latin typeface="Lexend" pitchFamily="2" charset="0"/>
                        </a:rPr>
                        <a:t>低</a:t>
                      </a:r>
                    </a:p>
                  </a:txBody>
                  <a:tcPr marL="89044" marR="89044" marT="50882" marB="50882" anchor="ctr"/>
                </a:tc>
                <a:extLst>
                  <a:ext uri="{0D108BD9-81ED-4DB2-BD59-A6C34878D82A}">
                    <a16:rowId xmlns:a16="http://schemas.microsoft.com/office/drawing/2014/main" val="1119999603"/>
                  </a:ext>
                </a:extLst>
              </a:tr>
            </a:tbl>
          </a:graphicData>
        </a:graphic>
      </p:graphicFrame>
    </p:spTree>
    <p:extLst>
      <p:ext uri="{BB962C8B-B14F-4D97-AF65-F5344CB8AC3E}">
        <p14:creationId xmlns:p14="http://schemas.microsoft.com/office/powerpoint/2010/main" val="3466282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6006016" y="1046095"/>
            <a:ext cx="184730" cy="2646878"/>
          </a:xfrm>
          <a:prstGeom prst="rect">
            <a:avLst/>
          </a:prstGeom>
          <a:noFill/>
        </p:spPr>
        <p:txBody>
          <a:bodyPr wrap="none" rtlCol="0">
            <a:spAutoFit/>
          </a:bodyPr>
          <a:lstStyle/>
          <a:p>
            <a:pPr algn="ct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文本框 2">
            <a:extLst>
              <a:ext uri="{FF2B5EF4-FFF2-40B4-BE49-F238E27FC236}">
                <a16:creationId xmlns:a16="http://schemas.microsoft.com/office/drawing/2014/main" id="{56354066-6802-6758-6C84-821A6D8F2985}"/>
              </a:ext>
            </a:extLst>
          </p:cNvPr>
          <p:cNvSpPr txBox="1"/>
          <p:nvPr/>
        </p:nvSpPr>
        <p:spPr>
          <a:xfrm>
            <a:off x="5367255" y="1046095"/>
            <a:ext cx="1462260"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4</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5">
            <a:extLst>
              <a:ext uri="{FF2B5EF4-FFF2-40B4-BE49-F238E27FC236}">
                <a16:creationId xmlns:a16="http://schemas.microsoft.com/office/drawing/2014/main" id="{A11051C7-5225-CA0E-73F0-3DD1BB18A5FE}"/>
              </a:ext>
            </a:extLst>
          </p:cNvPr>
          <p:cNvSpPr>
            <a:spLocks noGrp="1"/>
          </p:cNvSpPr>
          <p:nvPr>
            <p:ph sz="half" idx="1"/>
          </p:nvPr>
        </p:nvSpPr>
        <p:spPr>
          <a:xfrm>
            <a:off x="481757" y="2406869"/>
            <a:ext cx="11161240" cy="3603651"/>
          </a:xfrm>
        </p:spPr>
        <p:txBody>
          <a:bodyPr/>
          <a:lstStyle/>
          <a:p>
            <a:r>
              <a:rPr lang="en-US" altLang="zh-CN" dirty="0"/>
              <a:t>MCP</a:t>
            </a:r>
            <a:r>
              <a:rPr lang="zh-CN" altLang="en-US" dirty="0"/>
              <a:t> </a:t>
            </a:r>
            <a:r>
              <a:rPr lang="en-US" altLang="zh-CN" dirty="0"/>
              <a:t>DEMO</a:t>
            </a:r>
            <a:endParaRPr lang="en" altLang="zh-CN" dirty="0"/>
          </a:p>
        </p:txBody>
      </p:sp>
    </p:spTree>
    <p:extLst>
      <p:ext uri="{BB962C8B-B14F-4D97-AF65-F5344CB8AC3E}">
        <p14:creationId xmlns:p14="http://schemas.microsoft.com/office/powerpoint/2010/main" val="326581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C6658C-4C8C-58F1-11B0-E65754F61225}"/>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FFB51E48-B754-3AF6-5D8F-A13DFADAB740}"/>
              </a:ext>
            </a:extLst>
          </p:cNvPr>
          <p:cNvSpPr>
            <a:spLocks noGrp="1"/>
          </p:cNvSpPr>
          <p:nvPr>
            <p:ph sz="half" idx="1"/>
          </p:nvPr>
        </p:nvSpPr>
        <p:spPr/>
        <p:txBody>
          <a:bodyPr/>
          <a:lstStyle/>
          <a:p>
            <a:endParaRPr lang="zh-CN" altLang="en-US"/>
          </a:p>
        </p:txBody>
      </p:sp>
    </p:spTree>
    <p:extLst>
      <p:ext uri="{BB962C8B-B14F-4D97-AF65-F5344CB8AC3E}">
        <p14:creationId xmlns:p14="http://schemas.microsoft.com/office/powerpoint/2010/main" val="255555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6006016" y="1046095"/>
            <a:ext cx="184730" cy="2646878"/>
          </a:xfrm>
          <a:prstGeom prst="rect">
            <a:avLst/>
          </a:prstGeom>
          <a:noFill/>
        </p:spPr>
        <p:txBody>
          <a:bodyPr wrap="none" rtlCol="0">
            <a:spAutoFit/>
          </a:bodyPr>
          <a:lstStyle/>
          <a:p>
            <a:pPr algn="ct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5">
            <a:extLst>
              <a:ext uri="{FF2B5EF4-FFF2-40B4-BE49-F238E27FC236}">
                <a16:creationId xmlns:a16="http://schemas.microsoft.com/office/drawing/2014/main" id="{F1D482C9-DFD3-C801-967E-BFAED22FEA8C}"/>
              </a:ext>
            </a:extLst>
          </p:cNvPr>
          <p:cNvSpPr>
            <a:spLocks noGrp="1"/>
          </p:cNvSpPr>
          <p:nvPr>
            <p:ph sz="half" idx="1"/>
          </p:nvPr>
        </p:nvSpPr>
        <p:spPr/>
        <p:txBody>
          <a:bodyPr/>
          <a:lstStyle/>
          <a:p>
            <a:r>
              <a:rPr lang="zh-CN" altLang="en-US" sz="9600" b="1" dirty="0">
                <a:solidFill>
                  <a:schemeClr val="bg1"/>
                </a:solidFill>
                <a:latin typeface="Lexend" pitchFamily="2" charset="0"/>
              </a:rPr>
              <a:t>总结与思考</a:t>
            </a:r>
            <a:endParaRPr lang="en-US" altLang="zh-CN" sz="9600" b="1" dirty="0">
              <a:solidFill>
                <a:schemeClr val="bg1"/>
              </a:solidFill>
              <a:latin typeface="Lexend" pitchFamily="2" charset="0"/>
              <a:ea typeface="+mj-ea"/>
            </a:endParaRPr>
          </a:p>
        </p:txBody>
      </p:sp>
    </p:spTree>
    <p:extLst>
      <p:ext uri="{BB962C8B-B14F-4D97-AF65-F5344CB8AC3E}">
        <p14:creationId xmlns:p14="http://schemas.microsoft.com/office/powerpoint/2010/main" val="3265040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CD7228-F07C-EF1F-661B-746719817CB1}"/>
              </a:ext>
            </a:extLst>
          </p:cNvPr>
          <p:cNvSpPr>
            <a:spLocks noGrp="1"/>
          </p:cNvSpPr>
          <p:nvPr>
            <p:ph type="title"/>
          </p:nvPr>
        </p:nvSpPr>
        <p:spPr>
          <a:xfrm>
            <a:off x="623635" y="522789"/>
            <a:ext cx="10963473" cy="589190"/>
          </a:xfrm>
        </p:spPr>
        <p:txBody>
          <a:bodyPr/>
          <a:lstStyle/>
          <a:p>
            <a:r>
              <a:rPr lang="en-US" altLang="zh-CN" dirty="0"/>
              <a:t>MCP </a:t>
            </a:r>
            <a:r>
              <a:rPr lang="zh-CN" altLang="en-US" dirty="0"/>
              <a:t>局限</a:t>
            </a:r>
          </a:p>
        </p:txBody>
      </p:sp>
      <p:sp>
        <p:nvSpPr>
          <p:cNvPr id="5" name="内容占位符 4">
            <a:extLst>
              <a:ext uri="{FF2B5EF4-FFF2-40B4-BE49-F238E27FC236}">
                <a16:creationId xmlns:a16="http://schemas.microsoft.com/office/drawing/2014/main" id="{3DC4D5A8-871C-4E8C-3DA1-483763B32A7D}"/>
              </a:ext>
            </a:extLst>
          </p:cNvPr>
          <p:cNvSpPr>
            <a:spLocks noGrp="1"/>
          </p:cNvSpPr>
          <p:nvPr>
            <p:ph sz="half" idx="1"/>
          </p:nvPr>
        </p:nvSpPr>
        <p:spPr>
          <a:xfrm>
            <a:off x="623635" y="1246909"/>
            <a:ext cx="10963473" cy="5108171"/>
          </a:xfrm>
        </p:spPr>
        <p:txBody>
          <a:bodyPr/>
          <a:lstStyle/>
          <a:p>
            <a:pPr marL="457200" indent="-457200">
              <a:buFont typeface="+mj-lt"/>
              <a:buAutoNum type="arabicPeriod"/>
            </a:pPr>
            <a:r>
              <a:rPr lang="zh-CN" altLang="en-US" dirty="0"/>
              <a:t>工具文档至关重要， </a:t>
            </a:r>
            <a:r>
              <a:rPr lang="en-US" altLang="zh-CN" dirty="0"/>
              <a:t>LLM</a:t>
            </a:r>
            <a:r>
              <a:rPr lang="zh-CN" altLang="en-US" dirty="0"/>
              <a:t> 通过工具的文本描述来理解和选择工具，因此需要精心编写工具的名称、</a:t>
            </a:r>
            <a:r>
              <a:rPr lang="en" altLang="zh-CN" dirty="0"/>
              <a:t>docstring </a:t>
            </a:r>
            <a:r>
              <a:rPr lang="zh-CN" altLang="en-US" dirty="0"/>
              <a:t>和参数说明。</a:t>
            </a:r>
          </a:p>
          <a:p>
            <a:pPr marL="457200" indent="-457200">
              <a:buFont typeface="+mj-lt"/>
              <a:buAutoNum type="arabicPeriod"/>
            </a:pPr>
            <a:r>
              <a:rPr lang="zh-CN" altLang="en-US" dirty="0"/>
              <a:t>工具的使用和理解严重依赖于 </a:t>
            </a:r>
            <a:r>
              <a:rPr lang="en-US" altLang="zh-CN" dirty="0"/>
              <a:t>LLM</a:t>
            </a:r>
            <a:r>
              <a:rPr lang="zh-CN" altLang="en-US" dirty="0"/>
              <a:t> 基础模型能力，工具的数量严重依赖于 </a:t>
            </a:r>
            <a:r>
              <a:rPr lang="en-US" altLang="zh-CN" dirty="0"/>
              <a:t>LLM</a:t>
            </a:r>
            <a:r>
              <a:rPr lang="zh-CN" altLang="en-US" dirty="0"/>
              <a:t> 的长上下文的记忆能力。</a:t>
            </a:r>
            <a:endParaRPr lang="en-US" altLang="zh-CN" dirty="0"/>
          </a:p>
          <a:p>
            <a:pPr marL="457200" indent="-457200">
              <a:buFont typeface="+mj-lt"/>
              <a:buAutoNum type="arabicPeriod"/>
            </a:pPr>
            <a:r>
              <a:rPr lang="zh-CN" altLang="en-US" dirty="0"/>
              <a:t>每一次模型调用只能选择有限的工具，不能做到真正智能，随着大模型基础能力的提升可能被逐步替换。</a:t>
            </a:r>
            <a:endParaRPr lang="en-US" altLang="zh-CN" dirty="0"/>
          </a:p>
        </p:txBody>
      </p:sp>
      <p:pic>
        <p:nvPicPr>
          <p:cNvPr id="8" name="Picture 2" descr="思考表情包图片-思考表情包模板下载-包图网">
            <a:extLst>
              <a:ext uri="{FF2B5EF4-FFF2-40B4-BE49-F238E27FC236}">
                <a16:creationId xmlns:a16="http://schemas.microsoft.com/office/drawing/2014/main" id="{63A407E1-9102-BC7D-68ED-DAB556C89A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03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CD7228-F07C-EF1F-661B-746719817CB1}"/>
              </a:ext>
            </a:extLst>
          </p:cNvPr>
          <p:cNvSpPr>
            <a:spLocks noGrp="1"/>
          </p:cNvSpPr>
          <p:nvPr>
            <p:ph type="title"/>
          </p:nvPr>
        </p:nvSpPr>
        <p:spPr>
          <a:xfrm>
            <a:off x="623635" y="522789"/>
            <a:ext cx="10963473" cy="589190"/>
          </a:xfrm>
        </p:spPr>
        <p:txBody>
          <a:bodyPr/>
          <a:lstStyle/>
          <a:p>
            <a:r>
              <a:rPr lang="en-US" altLang="zh-CN" dirty="0"/>
              <a:t>MCP</a:t>
            </a:r>
            <a:r>
              <a:rPr lang="zh-CN" altLang="en-US" dirty="0"/>
              <a:t> 思考</a:t>
            </a:r>
          </a:p>
        </p:txBody>
      </p:sp>
      <p:pic>
        <p:nvPicPr>
          <p:cNvPr id="8" name="Picture 2" descr="思考表情包图片-思考表情包模板下载-包图网">
            <a:extLst>
              <a:ext uri="{FF2B5EF4-FFF2-40B4-BE49-F238E27FC236}">
                <a16:creationId xmlns:a16="http://schemas.microsoft.com/office/drawing/2014/main" id="{63A407E1-9102-BC7D-68ED-DAB556C89A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3DC4D5A8-871C-4E8C-3DA1-483763B32A7D}"/>
              </a:ext>
            </a:extLst>
          </p:cNvPr>
          <p:cNvSpPr>
            <a:spLocks noGrp="1"/>
          </p:cNvSpPr>
          <p:nvPr>
            <p:ph sz="half" idx="1"/>
          </p:nvPr>
        </p:nvSpPr>
        <p:spPr>
          <a:xfrm>
            <a:off x="623635" y="1246909"/>
            <a:ext cx="10963473" cy="5108171"/>
          </a:xfrm>
        </p:spPr>
        <p:txBody>
          <a:bodyPr/>
          <a:lstStyle/>
          <a:p>
            <a:r>
              <a:rPr lang="en" altLang="zh-CN" dirty="0"/>
              <a:t>Anthropic </a:t>
            </a:r>
            <a:r>
              <a:rPr lang="zh-CN" altLang="en-US" dirty="0"/>
              <a:t>的 </a:t>
            </a:r>
            <a:r>
              <a:rPr lang="en" altLang="zh-CN" dirty="0"/>
              <a:t>Claude </a:t>
            </a:r>
            <a:r>
              <a:rPr lang="zh-CN" altLang="en" dirty="0"/>
              <a:t>对</a:t>
            </a:r>
            <a:r>
              <a:rPr lang="zh-CN" altLang="en-US" dirty="0"/>
              <a:t> </a:t>
            </a:r>
            <a:r>
              <a:rPr lang="en-US" altLang="zh-CN" dirty="0"/>
              <a:t>MCP Sever</a:t>
            </a:r>
            <a:r>
              <a:rPr lang="zh-CN" altLang="en-US" dirty="0"/>
              <a:t> 相关的工具和文档，肯定进行了专门的后训练或者微调，使得 </a:t>
            </a:r>
            <a:r>
              <a:rPr lang="en" altLang="zh-CN" dirty="0"/>
              <a:t>Claude </a:t>
            </a:r>
            <a:r>
              <a:rPr lang="zh-CN" altLang="en-US" dirty="0"/>
              <a:t>更智能使用 </a:t>
            </a:r>
            <a:r>
              <a:rPr lang="en-US" altLang="zh-CN" dirty="0"/>
              <a:t>MCP</a:t>
            </a:r>
            <a:r>
              <a:rPr lang="zh-CN" altLang="en-US" dirty="0"/>
              <a:t> 提供的能力。</a:t>
            </a:r>
          </a:p>
          <a:p>
            <a:r>
              <a:rPr lang="en" altLang="zh-CN" dirty="0"/>
              <a:t>MCP </a:t>
            </a:r>
            <a:r>
              <a:rPr lang="zh-CN" altLang="en-US" dirty="0"/>
              <a:t>的选择基于 </a:t>
            </a:r>
            <a:r>
              <a:rPr lang="en" altLang="zh-CN" dirty="0"/>
              <a:t>prompt</a:t>
            </a:r>
            <a:r>
              <a:rPr lang="zh-CN" altLang="en-US" dirty="0"/>
              <a:t>，理论任意 </a:t>
            </a:r>
            <a:r>
              <a:rPr lang="en-US" altLang="zh-CN" dirty="0"/>
              <a:t>LLM</a:t>
            </a:r>
            <a:r>
              <a:rPr lang="zh-CN" altLang="en-US" dirty="0"/>
              <a:t> 都适配 </a:t>
            </a:r>
            <a:r>
              <a:rPr lang="en" altLang="zh-CN" dirty="0"/>
              <a:t>MCP</a:t>
            </a:r>
            <a:r>
              <a:rPr lang="zh-CN" altLang="en" dirty="0"/>
              <a:t>，</a:t>
            </a:r>
            <a:r>
              <a:rPr lang="zh-CN" altLang="en-US" dirty="0"/>
              <a:t>只要能提供对应的工具描述。当使用非 </a:t>
            </a:r>
            <a:r>
              <a:rPr lang="en" altLang="zh-CN" dirty="0"/>
              <a:t>Claude </a:t>
            </a:r>
            <a:r>
              <a:rPr lang="zh-CN" altLang="en-US" dirty="0"/>
              <a:t>模型时，</a:t>
            </a:r>
            <a:r>
              <a:rPr lang="en" altLang="zh-CN" dirty="0"/>
              <a:t>MCP </a:t>
            </a:r>
            <a:r>
              <a:rPr lang="zh-CN" altLang="en-US" dirty="0"/>
              <a:t>使用效果和体验难以保证。</a:t>
            </a:r>
          </a:p>
          <a:p>
            <a:endParaRPr lang="en-US" altLang="zh-CN" dirty="0"/>
          </a:p>
          <a:p>
            <a:r>
              <a:rPr lang="zh-CN" altLang="en-US" dirty="0"/>
              <a:t>其他 </a:t>
            </a:r>
            <a:r>
              <a:rPr lang="en-US" altLang="zh-CN" dirty="0"/>
              <a:t>AI</a:t>
            </a:r>
            <a:r>
              <a:rPr lang="zh-CN" altLang="en-US" dirty="0"/>
              <a:t> 模型会对 </a:t>
            </a:r>
            <a:r>
              <a:rPr lang="en-US" altLang="zh-CN" dirty="0"/>
              <a:t>MCP</a:t>
            </a:r>
            <a:r>
              <a:rPr lang="zh-CN" altLang="en-US" dirty="0"/>
              <a:t> 相关的工具和文档 进行后训练 </a:t>
            </a:r>
            <a:r>
              <a:rPr lang="en-US" altLang="zh-CN" dirty="0"/>
              <a:t>or</a:t>
            </a:r>
            <a:r>
              <a:rPr lang="zh-CN" altLang="en-US" dirty="0"/>
              <a:t> 微调 </a:t>
            </a:r>
            <a:r>
              <a:rPr lang="en-US" altLang="zh-CN" dirty="0"/>
              <a:t>SFT</a:t>
            </a:r>
            <a:r>
              <a:rPr lang="zh-CN" altLang="en-US" dirty="0"/>
              <a:t>。</a:t>
            </a:r>
            <a:endParaRPr lang="en-US" altLang="zh-CN" dirty="0"/>
          </a:p>
          <a:p>
            <a:r>
              <a:rPr lang="zh-CN" altLang="en-US" dirty="0"/>
              <a:t>未来的进一步形态是 </a:t>
            </a:r>
            <a:r>
              <a:rPr lang="en-US" altLang="zh-CN" dirty="0"/>
              <a:t>MCP</a:t>
            </a:r>
            <a:r>
              <a:rPr lang="zh-CN" altLang="en-US" dirty="0"/>
              <a:t> 能力会集成到模型训练环节，是的基础模型更加智能。</a:t>
            </a:r>
            <a:endParaRPr lang="en-US" altLang="zh-CN" dirty="0"/>
          </a:p>
          <a:p>
            <a:endParaRPr lang="en-US" altLang="zh-CN" dirty="0"/>
          </a:p>
        </p:txBody>
      </p:sp>
    </p:spTree>
    <p:extLst>
      <p:ext uri="{BB962C8B-B14F-4D97-AF65-F5344CB8AC3E}">
        <p14:creationId xmlns:p14="http://schemas.microsoft.com/office/powerpoint/2010/main" val="313327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06E72C5-A2DA-52D7-8ADA-1D090F4433C5}"/>
              </a:ext>
            </a:extLst>
          </p:cNvPr>
          <p:cNvSpPr>
            <a:spLocks noGrp="1"/>
          </p:cNvSpPr>
          <p:nvPr>
            <p:ph sz="half" idx="1"/>
          </p:nvPr>
        </p:nvSpPr>
        <p:spPr>
          <a:xfrm>
            <a:off x="481757" y="489857"/>
            <a:ext cx="11161240" cy="5520663"/>
          </a:xfrm>
        </p:spPr>
        <p:txBody>
          <a:bodyPr>
            <a:normAutofit/>
          </a:bodyPr>
          <a:lstStyle/>
          <a:p>
            <a:r>
              <a:rPr lang="zh-CN" altLang="en-US" sz="5400" dirty="0"/>
              <a:t>初看</a:t>
            </a:r>
            <a:r>
              <a:rPr lang="en" altLang="zh-CN" sz="5400" dirty="0"/>
              <a:t>MCP</a:t>
            </a:r>
            <a:r>
              <a:rPr lang="zh-CN" altLang="en" sz="5400" dirty="0"/>
              <a:t>，</a:t>
            </a:r>
            <a:r>
              <a:rPr lang="zh-CN" altLang="en-US" sz="5400" dirty="0"/>
              <a:t>是协议</a:t>
            </a:r>
          </a:p>
          <a:p>
            <a:r>
              <a:rPr lang="zh-CN" altLang="en-US" sz="5400" dirty="0"/>
              <a:t>二看</a:t>
            </a:r>
            <a:r>
              <a:rPr lang="en" altLang="zh-CN" sz="5400" dirty="0"/>
              <a:t>MCP</a:t>
            </a:r>
            <a:r>
              <a:rPr lang="zh-CN" altLang="en" sz="5400" dirty="0"/>
              <a:t>，</a:t>
            </a:r>
            <a:r>
              <a:rPr lang="zh-CN" altLang="en-US" sz="5400" dirty="0"/>
              <a:t>是商业</a:t>
            </a:r>
          </a:p>
          <a:p>
            <a:r>
              <a:rPr lang="zh-CN" altLang="en-US" sz="5400" dirty="0"/>
              <a:t>三看</a:t>
            </a:r>
            <a:r>
              <a:rPr lang="en" altLang="zh-CN" sz="5400" dirty="0"/>
              <a:t>MCP</a:t>
            </a:r>
            <a:r>
              <a:rPr lang="zh-CN" altLang="en" sz="5400" dirty="0"/>
              <a:t>，</a:t>
            </a:r>
            <a:r>
              <a:rPr lang="zh-CN" altLang="en-US" sz="5400" dirty="0"/>
              <a:t>争夺</a:t>
            </a:r>
            <a:r>
              <a:rPr lang="en-US" altLang="zh-CN" sz="5400" dirty="0"/>
              <a:t>AI</a:t>
            </a:r>
            <a:r>
              <a:rPr lang="zh-CN" altLang="en-US" sz="5400" dirty="0"/>
              <a:t>应用入口</a:t>
            </a:r>
            <a:endParaRPr lang="en-US" altLang="zh-CN" sz="5400" dirty="0"/>
          </a:p>
        </p:txBody>
      </p:sp>
    </p:spTree>
    <p:extLst>
      <p:ext uri="{BB962C8B-B14F-4D97-AF65-F5344CB8AC3E}">
        <p14:creationId xmlns:p14="http://schemas.microsoft.com/office/powerpoint/2010/main" val="2090054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CD7228-F07C-EF1F-661B-746719817CB1}"/>
              </a:ext>
            </a:extLst>
          </p:cNvPr>
          <p:cNvSpPr>
            <a:spLocks noGrp="1"/>
          </p:cNvSpPr>
          <p:nvPr>
            <p:ph type="title"/>
          </p:nvPr>
        </p:nvSpPr>
        <p:spPr>
          <a:xfrm>
            <a:off x="623635" y="522789"/>
            <a:ext cx="10963473" cy="589190"/>
          </a:xfrm>
        </p:spPr>
        <p:txBody>
          <a:bodyPr/>
          <a:lstStyle/>
          <a:p>
            <a:r>
              <a:rPr lang="en-US" altLang="zh-CN" dirty="0"/>
              <a:t>MCP</a:t>
            </a:r>
            <a:r>
              <a:rPr lang="zh-CN" altLang="en-US" dirty="0"/>
              <a:t> 思考</a:t>
            </a:r>
          </a:p>
        </p:txBody>
      </p:sp>
      <p:sp>
        <p:nvSpPr>
          <p:cNvPr id="5" name="内容占位符 4">
            <a:extLst>
              <a:ext uri="{FF2B5EF4-FFF2-40B4-BE49-F238E27FC236}">
                <a16:creationId xmlns:a16="http://schemas.microsoft.com/office/drawing/2014/main" id="{3DC4D5A8-871C-4E8C-3DA1-483763B32A7D}"/>
              </a:ext>
            </a:extLst>
          </p:cNvPr>
          <p:cNvSpPr>
            <a:spLocks noGrp="1"/>
          </p:cNvSpPr>
          <p:nvPr>
            <p:ph sz="half" idx="1"/>
          </p:nvPr>
        </p:nvSpPr>
        <p:spPr>
          <a:xfrm>
            <a:off x="623635" y="1246909"/>
            <a:ext cx="10963473" cy="5108171"/>
          </a:xfrm>
        </p:spPr>
        <p:txBody>
          <a:bodyPr/>
          <a:lstStyle/>
          <a:p>
            <a:r>
              <a:rPr lang="zh-CN" altLang="en-US" dirty="0"/>
              <a:t>其他 </a:t>
            </a:r>
            <a:r>
              <a:rPr lang="en-US" altLang="zh-CN" dirty="0"/>
              <a:t>AI</a:t>
            </a:r>
            <a:r>
              <a:rPr lang="zh-CN" altLang="en-US" dirty="0"/>
              <a:t> 模型会对 </a:t>
            </a:r>
            <a:r>
              <a:rPr lang="en-US" altLang="zh-CN" dirty="0"/>
              <a:t>MCP</a:t>
            </a:r>
            <a:r>
              <a:rPr lang="zh-CN" altLang="en-US" dirty="0"/>
              <a:t> 相关的工具和文档 进行后训练 </a:t>
            </a:r>
            <a:r>
              <a:rPr lang="en-US" altLang="zh-CN" dirty="0"/>
              <a:t>or</a:t>
            </a:r>
            <a:r>
              <a:rPr lang="zh-CN" altLang="en-US" dirty="0"/>
              <a:t> 微调 </a:t>
            </a:r>
            <a:r>
              <a:rPr lang="en-US" altLang="zh-CN" dirty="0"/>
              <a:t>SFT</a:t>
            </a:r>
            <a:r>
              <a:rPr lang="zh-CN" altLang="en-US" dirty="0"/>
              <a:t>。</a:t>
            </a:r>
            <a:endParaRPr lang="en-US" altLang="zh-CN" dirty="0"/>
          </a:p>
          <a:p>
            <a:r>
              <a:rPr lang="zh-CN" altLang="en-US" dirty="0"/>
              <a:t>未来的进一步形态是 </a:t>
            </a:r>
            <a:r>
              <a:rPr lang="en-US" altLang="zh-CN" dirty="0"/>
              <a:t>MCP</a:t>
            </a:r>
            <a:r>
              <a:rPr lang="zh-CN" altLang="en-US" dirty="0"/>
              <a:t> 能力会集成到模型训练环节，使得基础模型更加智能。</a:t>
            </a:r>
            <a:endParaRPr lang="en-US" altLang="zh-CN" dirty="0"/>
          </a:p>
          <a:p>
            <a:endParaRPr lang="en-US" altLang="zh-CN" dirty="0"/>
          </a:p>
          <a:p>
            <a:r>
              <a:rPr lang="zh-CN" altLang="en-US" sz="2000" dirty="0"/>
              <a:t>初看</a:t>
            </a:r>
            <a:r>
              <a:rPr lang="en" altLang="zh-CN" sz="2000" dirty="0"/>
              <a:t>MCP</a:t>
            </a:r>
            <a:r>
              <a:rPr lang="zh-CN" altLang="en" sz="2000" dirty="0"/>
              <a:t>，</a:t>
            </a:r>
            <a:r>
              <a:rPr lang="zh-CN" altLang="en-US" sz="2000" dirty="0"/>
              <a:t>是协议</a:t>
            </a:r>
          </a:p>
          <a:p>
            <a:r>
              <a:rPr lang="zh-CN" altLang="en-US" sz="2000" dirty="0"/>
              <a:t>二看</a:t>
            </a:r>
            <a:r>
              <a:rPr lang="en" altLang="zh-CN" sz="2000" dirty="0"/>
              <a:t>MCP</a:t>
            </a:r>
            <a:r>
              <a:rPr lang="zh-CN" altLang="en" sz="2000" dirty="0"/>
              <a:t>，</a:t>
            </a:r>
            <a:r>
              <a:rPr lang="zh-CN" altLang="en-US" sz="2000" dirty="0"/>
              <a:t>是商业 </a:t>
            </a:r>
            <a:r>
              <a:rPr lang="en-US" altLang="zh-CN" dirty="0"/>
              <a:t>-&gt;</a:t>
            </a:r>
            <a:r>
              <a:rPr lang="zh-CN" altLang="en-US" dirty="0"/>
              <a:t> 是工具</a:t>
            </a:r>
            <a:endParaRPr lang="zh-CN" altLang="en-US" sz="2000" dirty="0"/>
          </a:p>
          <a:p>
            <a:r>
              <a:rPr lang="zh-CN" altLang="en-US" sz="2000" dirty="0"/>
              <a:t>三看</a:t>
            </a:r>
            <a:r>
              <a:rPr lang="en" altLang="zh-CN" sz="2000" dirty="0"/>
              <a:t>MCP</a:t>
            </a:r>
            <a:r>
              <a:rPr lang="zh-CN" altLang="en" sz="2000" dirty="0"/>
              <a:t>，</a:t>
            </a:r>
            <a:r>
              <a:rPr lang="zh-CN" altLang="en-US" sz="2000" dirty="0"/>
              <a:t>争夺</a:t>
            </a:r>
            <a:r>
              <a:rPr lang="en-US" altLang="zh-CN" sz="2000" dirty="0"/>
              <a:t>AI</a:t>
            </a:r>
            <a:r>
              <a:rPr lang="zh-CN" altLang="en-US" sz="2000" dirty="0"/>
              <a:t>应用入口 </a:t>
            </a:r>
            <a:r>
              <a:rPr lang="en-US" altLang="zh-CN" sz="2000" dirty="0"/>
              <a:t>-&gt;</a:t>
            </a:r>
            <a:r>
              <a:rPr lang="zh-CN" altLang="en-US" sz="2000" dirty="0"/>
              <a:t> </a:t>
            </a:r>
            <a:r>
              <a:rPr lang="en-US" altLang="zh-CN" dirty="0"/>
              <a:t>AI </a:t>
            </a:r>
            <a:r>
              <a:rPr lang="zh-CN" altLang="en-US" dirty="0"/>
              <a:t>应用入口看基础模型能力</a:t>
            </a:r>
            <a:endParaRPr lang="en-US" altLang="zh-CN" dirty="0"/>
          </a:p>
        </p:txBody>
      </p:sp>
      <p:pic>
        <p:nvPicPr>
          <p:cNvPr id="8" name="Picture 2" descr="思考表情包图片-思考表情包模板下载-包图网">
            <a:extLst>
              <a:ext uri="{FF2B5EF4-FFF2-40B4-BE49-F238E27FC236}">
                <a16:creationId xmlns:a16="http://schemas.microsoft.com/office/drawing/2014/main" id="{63A407E1-9102-BC7D-68ED-DAB556C89A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7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CD7228-F07C-EF1F-661B-746719817CB1}"/>
              </a:ext>
            </a:extLst>
          </p:cNvPr>
          <p:cNvSpPr>
            <a:spLocks noGrp="1"/>
          </p:cNvSpPr>
          <p:nvPr>
            <p:ph type="title"/>
          </p:nvPr>
        </p:nvSpPr>
        <p:spPr>
          <a:xfrm>
            <a:off x="623635" y="522789"/>
            <a:ext cx="10963473" cy="589190"/>
          </a:xfrm>
        </p:spPr>
        <p:txBody>
          <a:bodyPr/>
          <a:lstStyle/>
          <a:p>
            <a:r>
              <a:rPr lang="en-US" altLang="zh-CN" dirty="0"/>
              <a:t>MCP</a:t>
            </a:r>
            <a:r>
              <a:rPr lang="zh-CN" altLang="en-US" dirty="0"/>
              <a:t> 未来</a:t>
            </a:r>
          </a:p>
        </p:txBody>
      </p:sp>
      <p:sp>
        <p:nvSpPr>
          <p:cNvPr id="5" name="内容占位符 4">
            <a:extLst>
              <a:ext uri="{FF2B5EF4-FFF2-40B4-BE49-F238E27FC236}">
                <a16:creationId xmlns:a16="http://schemas.microsoft.com/office/drawing/2014/main" id="{3DC4D5A8-871C-4E8C-3DA1-483763B32A7D}"/>
              </a:ext>
            </a:extLst>
          </p:cNvPr>
          <p:cNvSpPr>
            <a:spLocks noGrp="1"/>
          </p:cNvSpPr>
          <p:nvPr>
            <p:ph sz="half" idx="1"/>
          </p:nvPr>
        </p:nvSpPr>
        <p:spPr>
          <a:xfrm>
            <a:off x="623635" y="1246909"/>
            <a:ext cx="10963473" cy="5108171"/>
          </a:xfrm>
        </p:spPr>
        <p:txBody>
          <a:bodyPr/>
          <a:lstStyle/>
          <a:p>
            <a:r>
              <a:rPr lang="zh-CN" altLang="en-US" dirty="0"/>
              <a:t>操作系统、数据库等传统基础软件</a:t>
            </a:r>
            <a:r>
              <a:rPr lang="en-US" altLang="zh-CN" dirty="0"/>
              <a:t> PC/HTML </a:t>
            </a:r>
            <a:r>
              <a:rPr lang="zh-CN" altLang="en-US" dirty="0"/>
              <a:t>应用会快速接入 </a:t>
            </a:r>
            <a:r>
              <a:rPr lang="en-US" altLang="zh-CN" dirty="0"/>
              <a:t>MCP</a:t>
            </a:r>
            <a:r>
              <a:rPr lang="zh-CN" altLang="en-US" dirty="0"/>
              <a:t>，提供大模型进行调用；</a:t>
            </a:r>
            <a:endParaRPr lang="en-US" altLang="zh-CN" dirty="0"/>
          </a:p>
          <a:p>
            <a:r>
              <a:rPr lang="zh-CN" altLang="en-US" dirty="0"/>
              <a:t>移动互联网等超级应用</a:t>
            </a:r>
            <a:r>
              <a:rPr lang="en-US" altLang="zh-CN" dirty="0"/>
              <a:t> APP</a:t>
            </a:r>
            <a:r>
              <a:rPr lang="zh-CN" altLang="en-US" dirty="0"/>
              <a:t>，自身为一个 </a:t>
            </a:r>
            <a:r>
              <a:rPr lang="en-US" altLang="zh-CN" dirty="0"/>
              <a:t>Agent </a:t>
            </a:r>
            <a:r>
              <a:rPr lang="zh-CN" altLang="en-US" dirty="0"/>
              <a:t>或者大模型，对外提供</a:t>
            </a:r>
            <a:r>
              <a:rPr lang="en-US" altLang="zh-CN" dirty="0"/>
              <a:t> Agent </a:t>
            </a:r>
            <a:r>
              <a:rPr lang="zh-CN" altLang="en-US" dirty="0"/>
              <a:t>服务；</a:t>
            </a:r>
            <a:endParaRPr lang="en-US" altLang="zh-CN" dirty="0"/>
          </a:p>
          <a:p>
            <a:endParaRPr lang="en-US" altLang="zh-CN" dirty="0"/>
          </a:p>
          <a:p>
            <a:r>
              <a:rPr lang="en-US" altLang="zh-CN" dirty="0"/>
              <a:t>So</a:t>
            </a:r>
            <a:r>
              <a:rPr lang="zh-CN" altLang="en-US" dirty="0"/>
              <a:t>：传统</a:t>
            </a:r>
            <a:r>
              <a:rPr lang="en-US" altLang="zh-CN" dirty="0"/>
              <a:t> HPC </a:t>
            </a:r>
            <a:r>
              <a:rPr lang="zh-CN" altLang="en-US" dirty="0"/>
              <a:t>拥抱</a:t>
            </a:r>
            <a:r>
              <a:rPr lang="en-US" altLang="zh-CN" dirty="0"/>
              <a:t> MCP</a:t>
            </a:r>
            <a:r>
              <a:rPr lang="zh-CN" altLang="en-US" dirty="0"/>
              <a:t>，移动互联网 </a:t>
            </a:r>
            <a:r>
              <a:rPr lang="en-US" altLang="zh-CN" dirty="0"/>
              <a:t>APP</a:t>
            </a:r>
            <a:r>
              <a:rPr lang="zh-CN" altLang="en-US" dirty="0"/>
              <a:t> 拥抱 </a:t>
            </a:r>
            <a:r>
              <a:rPr lang="en-US" altLang="zh-CN" dirty="0"/>
              <a:t>A2A</a:t>
            </a:r>
            <a:r>
              <a:rPr lang="zh-CN" altLang="en-US" dirty="0"/>
              <a:t>。</a:t>
            </a:r>
            <a:endParaRPr lang="en-US" altLang="zh-CN" dirty="0"/>
          </a:p>
        </p:txBody>
      </p:sp>
      <p:pic>
        <p:nvPicPr>
          <p:cNvPr id="8" name="Picture 2" descr="思考表情包图片-思考表情包模板下载-包图网">
            <a:extLst>
              <a:ext uri="{FF2B5EF4-FFF2-40B4-BE49-F238E27FC236}">
                <a16:creationId xmlns:a16="http://schemas.microsoft.com/office/drawing/2014/main" id="{63A407E1-9102-BC7D-68ED-DAB556C89A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72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F05058-0821-AFAF-0EBB-2167E84F81DA}"/>
              </a:ext>
            </a:extLst>
          </p:cNvPr>
          <p:cNvSpPr>
            <a:spLocks noGrp="1"/>
          </p:cNvSpPr>
          <p:nvPr>
            <p:ph type="title"/>
          </p:nvPr>
        </p:nvSpPr>
        <p:spPr/>
        <p:txBody>
          <a:bodyPr/>
          <a:lstStyle/>
          <a:p>
            <a:r>
              <a:rPr lang="zh-CN" altLang="en-US"/>
              <a:t>引用与参考</a:t>
            </a:r>
            <a:endParaRPr lang="zh-CN" altLang="en-US" dirty="0"/>
          </a:p>
        </p:txBody>
      </p:sp>
      <p:sp>
        <p:nvSpPr>
          <p:cNvPr id="5" name="内容占位符 4">
            <a:extLst>
              <a:ext uri="{FF2B5EF4-FFF2-40B4-BE49-F238E27FC236}">
                <a16:creationId xmlns:a16="http://schemas.microsoft.com/office/drawing/2014/main" id="{4A85FFCC-0519-35D4-40F4-46CFF289709F}"/>
              </a:ext>
            </a:extLst>
          </p:cNvPr>
          <p:cNvSpPr>
            <a:spLocks noGrp="1"/>
          </p:cNvSpPr>
          <p:nvPr>
            <p:ph sz="half" idx="1"/>
          </p:nvPr>
        </p:nvSpPr>
        <p:spPr/>
        <p:txBody>
          <a:bodyPr/>
          <a:lstStyle/>
          <a:p>
            <a:r>
              <a:rPr lang="en" altLang="zh-CN" dirty="0">
                <a:hlinkClick r:id="rId2"/>
              </a:rPr>
              <a:t>https://zhuanlan.zhihu.com/p/1896220736990974353</a:t>
            </a:r>
            <a:endParaRPr lang="en" altLang="zh-CN" dirty="0"/>
          </a:p>
          <a:p>
            <a:r>
              <a:rPr lang="en" altLang="zh-CN" dirty="0">
                <a:hlinkClick r:id="rId3"/>
              </a:rPr>
              <a:t>https://blog.dailydoseofds.com/p/visual-guide-to-model-context-protocol</a:t>
            </a:r>
            <a:endParaRPr lang="en" altLang="zh-CN" dirty="0"/>
          </a:p>
          <a:p>
            <a:r>
              <a:rPr lang="en" altLang="zh-CN" dirty="0">
                <a:hlinkClick r:id="rId4"/>
              </a:rPr>
              <a:t>https://zhuanlan.zhihu.com/p/1892565780807255460</a:t>
            </a:r>
            <a:endParaRPr lang="en" altLang="zh-CN" dirty="0"/>
          </a:p>
          <a:p>
            <a:r>
              <a:rPr lang="en" altLang="zh-CN" dirty="0">
                <a:hlinkClick r:id="rId5"/>
              </a:rPr>
              <a:t>https://zhuanlan.zhihu.com/p/29001189476</a:t>
            </a:r>
            <a:endParaRPr lang="en" altLang="zh-CN" dirty="0"/>
          </a:p>
          <a:p>
            <a:r>
              <a:rPr lang="en" altLang="zh-CN" dirty="0">
                <a:hlinkClick r:id="rId6"/>
              </a:rPr>
              <a:t>https://humanloop.com/blog/mcp</a:t>
            </a:r>
            <a:endParaRPr lang="en" altLang="zh-CN" dirty="0"/>
          </a:p>
          <a:p>
            <a:r>
              <a:rPr lang="en" altLang="zh-CN" dirty="0">
                <a:hlinkClick r:id="rId7"/>
              </a:rPr>
              <a:t>https://www.anthropic.com/news/model-context-protocol</a:t>
            </a:r>
            <a:endParaRPr lang="en" altLang="zh-CN" dirty="0"/>
          </a:p>
          <a:p>
            <a:r>
              <a:rPr lang="en" altLang="zh-CN" dirty="0">
                <a:hlinkClick r:id="rId8"/>
              </a:rPr>
              <a:t>https://github.com/modelcontextprotocol</a:t>
            </a:r>
            <a:endParaRPr lang="en" altLang="zh-CN" dirty="0"/>
          </a:p>
          <a:p>
            <a:r>
              <a:rPr lang="en" altLang="zh-CN" dirty="0">
                <a:hlinkClick r:id="rId9"/>
              </a:rPr>
              <a:t>https://github.com/modelcontextprotocol/servers</a:t>
            </a:r>
            <a:endParaRPr lang="en" altLang="zh-CN" dirty="0"/>
          </a:p>
          <a:p>
            <a:endParaRPr lang="en" altLang="zh-CN" dirty="0"/>
          </a:p>
          <a:p>
            <a:endParaRPr lang="en" altLang="zh-CN" dirty="0"/>
          </a:p>
          <a:p>
            <a:pPr marL="0" indent="0">
              <a:buNone/>
            </a:pPr>
            <a:r>
              <a:rPr lang="en" altLang="zh-CN" sz="2000" dirty="0"/>
              <a:t>PPT </a:t>
            </a:r>
            <a:r>
              <a:rPr lang="zh-CN" altLang="en" sz="2000" dirty="0"/>
              <a:t>和</a:t>
            </a:r>
            <a:r>
              <a:rPr lang="zh-CN" altLang="en-US" sz="2000" dirty="0"/>
              <a:t>文章</a:t>
            </a:r>
            <a:r>
              <a:rPr lang="zh-CN" altLang="en" sz="2000" dirty="0"/>
              <a:t>开源</a:t>
            </a:r>
            <a:r>
              <a:rPr lang="zh-CN" altLang="en-US" sz="2000" dirty="0"/>
              <a:t>在：</a:t>
            </a:r>
            <a:r>
              <a:rPr lang="en" altLang="zh-CN" sz="2000" dirty="0">
                <a:hlinkClick r:id="rId10"/>
              </a:rPr>
              <a:t>https://github.com/chenzomi12/AIInfra</a:t>
            </a:r>
            <a:endParaRPr lang="en" altLang="zh-CN" sz="2000" dirty="0"/>
          </a:p>
        </p:txBody>
      </p:sp>
    </p:spTree>
    <p:extLst>
      <p:ext uri="{BB962C8B-B14F-4D97-AF65-F5344CB8AC3E}">
        <p14:creationId xmlns:p14="http://schemas.microsoft.com/office/powerpoint/2010/main" val="4140837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012AA8-35DF-BD29-A170-4981180FEE93}"/>
              </a:ext>
            </a:extLst>
          </p:cNvPr>
          <p:cNvSpPr>
            <a:spLocks noGrp="1"/>
          </p:cNvSpPr>
          <p:nvPr>
            <p:ph type="title"/>
          </p:nvPr>
        </p:nvSpPr>
        <p:spPr>
          <a:xfrm>
            <a:off x="623635" y="522789"/>
            <a:ext cx="10963473" cy="589190"/>
          </a:xfrm>
        </p:spPr>
        <p:txBody>
          <a:bodyPr/>
          <a:lstStyle/>
          <a:p>
            <a:r>
              <a:rPr lang="en-US" altLang="zh-CN" dirty="0"/>
              <a:t>MCP</a:t>
            </a:r>
            <a:r>
              <a:rPr lang="zh-CN" altLang="en-US" dirty="0"/>
              <a:t> 相关资源</a:t>
            </a:r>
          </a:p>
        </p:txBody>
      </p:sp>
      <p:sp>
        <p:nvSpPr>
          <p:cNvPr id="2" name="内容占位符 1">
            <a:extLst>
              <a:ext uri="{FF2B5EF4-FFF2-40B4-BE49-F238E27FC236}">
                <a16:creationId xmlns:a16="http://schemas.microsoft.com/office/drawing/2014/main" id="{B736852D-2C99-61AF-BBB2-AF5A97EF5434}"/>
              </a:ext>
            </a:extLst>
          </p:cNvPr>
          <p:cNvSpPr>
            <a:spLocks noGrp="1"/>
          </p:cNvSpPr>
          <p:nvPr>
            <p:ph sz="half" idx="1"/>
          </p:nvPr>
        </p:nvSpPr>
        <p:spPr>
          <a:xfrm>
            <a:off x="623635" y="1246909"/>
            <a:ext cx="10963473" cy="5108171"/>
          </a:xfrm>
        </p:spPr>
        <p:txBody>
          <a:bodyPr>
            <a:normAutofit/>
          </a:bodyPr>
          <a:lstStyle/>
          <a:p>
            <a:r>
              <a:rPr lang="en" altLang="zh-CN" dirty="0">
                <a:hlinkClick r:id="rId2"/>
              </a:rPr>
              <a:t>https://www.anthropic.com/news/model-context-protocol</a:t>
            </a:r>
            <a:r>
              <a:rPr lang="zh-CN" altLang="en-US" dirty="0"/>
              <a:t> 官网</a:t>
            </a:r>
            <a:endParaRPr lang="en" altLang="zh-CN" dirty="0"/>
          </a:p>
          <a:p>
            <a:r>
              <a:rPr lang="en" altLang="zh-CN" dirty="0">
                <a:hlinkClick r:id="rId3"/>
              </a:rPr>
              <a:t>https://github.com/modelcontextprotocol</a:t>
            </a:r>
            <a:r>
              <a:rPr lang="zh-CN" altLang="en-US" dirty="0"/>
              <a:t> </a:t>
            </a:r>
            <a:r>
              <a:rPr lang="en-US" altLang="zh-CN" dirty="0" err="1"/>
              <a:t>github</a:t>
            </a:r>
            <a:endParaRPr lang="en" altLang="zh-CN" dirty="0"/>
          </a:p>
          <a:p>
            <a:r>
              <a:rPr lang="en" altLang="zh-CN" dirty="0">
                <a:hlinkClick r:id="rId4"/>
              </a:rPr>
              <a:t>https://github.com/modelcontextprotocol/servers</a:t>
            </a:r>
            <a:r>
              <a:rPr lang="zh-CN" altLang="en-US" dirty="0"/>
              <a:t> </a:t>
            </a:r>
            <a:r>
              <a:rPr lang="en-US" altLang="zh-CN" dirty="0" err="1"/>
              <a:t>github</a:t>
            </a:r>
            <a:r>
              <a:rPr lang="zh-CN" altLang="en-US" dirty="0"/>
              <a:t> </a:t>
            </a:r>
            <a:r>
              <a:rPr lang="en-US" altLang="zh-CN" dirty="0"/>
              <a:t>servers</a:t>
            </a:r>
            <a:r>
              <a:rPr lang="zh-CN" altLang="en-US" dirty="0"/>
              <a:t> 服务列表</a:t>
            </a:r>
            <a:endParaRPr lang="en" altLang="zh-CN" dirty="0"/>
          </a:p>
          <a:p>
            <a:r>
              <a:rPr lang="en" altLang="zh-CN" dirty="0">
                <a:hlinkClick r:id="rId5"/>
              </a:rPr>
              <a:t>https://blog.dailydoseofds.com/p/visual-guide-to-model-context-protocol</a:t>
            </a:r>
            <a:r>
              <a:rPr lang="zh-CN" altLang="en-US" dirty="0"/>
              <a:t> 可视化</a:t>
            </a:r>
            <a:endParaRPr lang="en" altLang="zh-CN" dirty="0"/>
          </a:p>
          <a:p>
            <a:endParaRPr lang="en" altLang="zh-CN" dirty="0"/>
          </a:p>
        </p:txBody>
      </p:sp>
    </p:spTree>
    <p:extLst>
      <p:ext uri="{BB962C8B-B14F-4D97-AF65-F5344CB8AC3E}">
        <p14:creationId xmlns:p14="http://schemas.microsoft.com/office/powerpoint/2010/main" val="101061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2948D7F8-31E3-A65F-E20C-2EF964ABB54F}"/>
              </a:ext>
            </a:extLst>
          </p:cNvPr>
          <p:cNvSpPr>
            <a:spLocks noGrp="1"/>
          </p:cNvSpPr>
          <p:nvPr>
            <p:ph sz="half" idx="1"/>
          </p:nvPr>
        </p:nvSpPr>
        <p:spPr>
          <a:xfrm>
            <a:off x="481757" y="489857"/>
            <a:ext cx="11161240" cy="5520663"/>
          </a:xfrm>
        </p:spPr>
        <p:txBody>
          <a:bodyPr>
            <a:normAutofit/>
          </a:bodyPr>
          <a:lstStyle/>
          <a:p>
            <a:r>
              <a:rPr lang="en-US" altLang="zh-CN" sz="5400" dirty="0"/>
              <a:t>MCP</a:t>
            </a:r>
            <a:r>
              <a:rPr lang="zh-CN" altLang="en-US" sz="5400" dirty="0"/>
              <a:t> 目的：通过</a:t>
            </a:r>
            <a:r>
              <a:rPr lang="en-US" altLang="zh-CN" sz="5400" dirty="0"/>
              <a:t> LLM</a:t>
            </a:r>
            <a:r>
              <a:rPr lang="zh-CN" altLang="en-US" sz="5400" dirty="0"/>
              <a:t> 使用外部工具来完成特定任务</a:t>
            </a:r>
          </a:p>
        </p:txBody>
      </p:sp>
    </p:spTree>
    <p:extLst>
      <p:ext uri="{BB962C8B-B14F-4D97-AF65-F5344CB8AC3E}">
        <p14:creationId xmlns:p14="http://schemas.microsoft.com/office/powerpoint/2010/main" val="277300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120AD9-B3CB-4B7F-429A-D4C9E3E9BE66}"/>
              </a:ext>
            </a:extLst>
          </p:cNvPr>
          <p:cNvSpPr>
            <a:spLocks noGrp="1"/>
          </p:cNvSpPr>
          <p:nvPr>
            <p:ph type="title"/>
          </p:nvPr>
        </p:nvSpPr>
        <p:spPr>
          <a:xfrm>
            <a:off x="623635" y="522789"/>
            <a:ext cx="10963473" cy="589190"/>
          </a:xfrm>
        </p:spPr>
        <p:txBody>
          <a:bodyPr/>
          <a:lstStyle/>
          <a:p>
            <a:r>
              <a:rPr lang="zh-CN" altLang="en-US"/>
              <a:t>视频目录大纲</a:t>
            </a:r>
            <a:endParaRPr lang="zh-CN" altLang="en-US" dirty="0"/>
          </a:p>
        </p:txBody>
      </p:sp>
      <p:sp>
        <p:nvSpPr>
          <p:cNvPr id="3" name="内容占位符 2">
            <a:extLst>
              <a:ext uri="{FF2B5EF4-FFF2-40B4-BE49-F238E27FC236}">
                <a16:creationId xmlns:a16="http://schemas.microsoft.com/office/drawing/2014/main" id="{B244A42C-4EA1-0BA9-68DC-09FE68154A55}"/>
              </a:ext>
            </a:extLst>
          </p:cNvPr>
          <p:cNvSpPr>
            <a:spLocks noGrp="1"/>
          </p:cNvSpPr>
          <p:nvPr>
            <p:ph sz="half" idx="1"/>
          </p:nvPr>
        </p:nvSpPr>
        <p:spPr>
          <a:xfrm>
            <a:off x="623635" y="1246909"/>
            <a:ext cx="10963473" cy="5108171"/>
          </a:xfrm>
        </p:spPr>
        <p:txBody>
          <a:bodyPr anchor="ctr"/>
          <a:lstStyle/>
          <a:p>
            <a:pPr marL="457200" indent="-457200">
              <a:buFont typeface="+mj-lt"/>
              <a:buAutoNum type="arabicPeriod"/>
            </a:pPr>
            <a:r>
              <a:rPr lang="en" altLang="zh-CN" sz="2400" dirty="0"/>
              <a:t>MCP </a:t>
            </a:r>
            <a:r>
              <a:rPr lang="zh-CN" altLang="en-US" sz="2400" dirty="0"/>
              <a:t>基础知识</a:t>
            </a:r>
            <a:endParaRPr lang="en-US" altLang="zh-CN" sz="2400" dirty="0"/>
          </a:p>
          <a:p>
            <a:pPr marL="457200" indent="-457200">
              <a:buFont typeface="+mj-lt"/>
              <a:buAutoNum type="arabicPeriod"/>
            </a:pPr>
            <a:r>
              <a:rPr lang="en-US" altLang="zh-CN" sz="2400" dirty="0"/>
              <a:t>Open</a:t>
            </a:r>
            <a:r>
              <a:rPr lang="zh-CN" altLang="en-US" sz="2400" dirty="0"/>
              <a:t> </a:t>
            </a:r>
            <a:r>
              <a:rPr lang="en-US" altLang="zh-CN" sz="2400" dirty="0"/>
              <a:t>AI</a:t>
            </a:r>
            <a:r>
              <a:rPr lang="zh-CN" altLang="en-US" sz="2400" dirty="0"/>
              <a:t> 推出的 </a:t>
            </a:r>
            <a:r>
              <a:rPr lang="en-US" altLang="zh-CN" sz="2400" dirty="0"/>
              <a:t>Function</a:t>
            </a:r>
            <a:r>
              <a:rPr lang="zh-CN" altLang="en-US" sz="2400" dirty="0"/>
              <a:t> </a:t>
            </a:r>
            <a:r>
              <a:rPr lang="en-US" altLang="zh-CN" sz="2400" dirty="0"/>
              <a:t>Call</a:t>
            </a:r>
          </a:p>
          <a:p>
            <a:pPr marL="457200" indent="-457200">
              <a:buFont typeface="+mj-lt"/>
              <a:buAutoNum type="arabicPeriod"/>
            </a:pPr>
            <a:r>
              <a:rPr lang="zh-CN" altLang="en-US" sz="2400" dirty="0"/>
              <a:t>为什么会出现 </a:t>
            </a:r>
            <a:r>
              <a:rPr lang="en-US" altLang="zh-CN" sz="2400" dirty="0"/>
              <a:t>MCP</a:t>
            </a:r>
            <a:r>
              <a:rPr lang="zh-CN" altLang="en-US" sz="2400" dirty="0"/>
              <a:t> 与什么是 </a:t>
            </a:r>
            <a:r>
              <a:rPr lang="en-US" altLang="zh-CN" sz="2400" dirty="0"/>
              <a:t>MCP</a:t>
            </a:r>
          </a:p>
          <a:p>
            <a:pPr marL="457200" indent="-457200">
              <a:buFont typeface="+mj-lt"/>
              <a:buAutoNum type="arabicPeriod"/>
            </a:pPr>
            <a:r>
              <a:rPr lang="zh-CN" altLang="en-US" sz="2400" dirty="0"/>
              <a:t>使用 </a:t>
            </a:r>
            <a:r>
              <a:rPr lang="en-US" altLang="zh-CN" sz="2400" dirty="0"/>
              <a:t>MCP</a:t>
            </a:r>
            <a:r>
              <a:rPr lang="zh-CN" altLang="en-US" sz="2400" dirty="0"/>
              <a:t> 的应用</a:t>
            </a:r>
            <a:r>
              <a:rPr lang="en-US" altLang="zh-CN" sz="2400" dirty="0"/>
              <a:t> DEMO</a:t>
            </a:r>
          </a:p>
          <a:p>
            <a:pPr marL="457200" indent="-457200">
              <a:buFont typeface="+mj-lt"/>
              <a:buAutoNum type="arabicPeriod"/>
            </a:pPr>
            <a:r>
              <a:rPr lang="en-US" altLang="zh-CN" sz="2400" dirty="0"/>
              <a:t> </a:t>
            </a:r>
            <a:r>
              <a:rPr lang="zh-CN" altLang="en-US" sz="2400" dirty="0"/>
              <a:t>对 </a:t>
            </a:r>
            <a:r>
              <a:rPr lang="en-US" altLang="zh-CN" sz="2400" dirty="0"/>
              <a:t>MCP </a:t>
            </a:r>
            <a:r>
              <a:rPr lang="zh-CN" altLang="en-US" sz="2400" dirty="0"/>
              <a:t>思考</a:t>
            </a:r>
            <a:endParaRPr lang="en-US" altLang="zh-CN" sz="2400" dirty="0"/>
          </a:p>
        </p:txBody>
      </p:sp>
      <p:pic>
        <p:nvPicPr>
          <p:cNvPr id="1026" name="Picture 2" descr="思考表情包图片-思考表情包模板下载-包图网">
            <a:extLst>
              <a:ext uri="{FF2B5EF4-FFF2-40B4-BE49-F238E27FC236}">
                <a16:creationId xmlns:a16="http://schemas.microsoft.com/office/drawing/2014/main" id="{C693DF82-9961-8E7D-D034-A7343FF6DF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287838" y="3963343"/>
            <a:ext cx="2299270" cy="229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77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1B95A44-CCF2-9448-AD90-014C7B1CC7EC}"/>
              </a:ext>
            </a:extLst>
          </p:cNvPr>
          <p:cNvSpPr txBox="1"/>
          <p:nvPr/>
        </p:nvSpPr>
        <p:spPr>
          <a:xfrm>
            <a:off x="6006016" y="1046095"/>
            <a:ext cx="184730" cy="2646878"/>
          </a:xfrm>
          <a:prstGeom prst="rect">
            <a:avLst/>
          </a:prstGeom>
          <a:noFill/>
        </p:spPr>
        <p:txBody>
          <a:bodyPr wrap="none" rtlCol="0">
            <a:spAutoFit/>
          </a:bodyPr>
          <a:lstStyle/>
          <a:p>
            <a:pPr algn="ct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3" name="文本框 2">
            <a:extLst>
              <a:ext uri="{FF2B5EF4-FFF2-40B4-BE49-F238E27FC236}">
                <a16:creationId xmlns:a16="http://schemas.microsoft.com/office/drawing/2014/main" id="{56354066-6802-6758-6C84-821A6D8F2985}"/>
              </a:ext>
            </a:extLst>
          </p:cNvPr>
          <p:cNvSpPr txBox="1"/>
          <p:nvPr/>
        </p:nvSpPr>
        <p:spPr>
          <a:xfrm>
            <a:off x="4931238" y="1046095"/>
            <a:ext cx="2334293" cy="2646878"/>
          </a:xfrm>
          <a:prstGeom prst="rect">
            <a:avLst/>
          </a:prstGeom>
          <a:noFill/>
        </p:spPr>
        <p:txBody>
          <a:bodyPr wrap="none" rtlCol="0">
            <a:spAutoFit/>
          </a:bodyPr>
          <a:lstStyle/>
          <a:p>
            <a:pPr algn="ctr"/>
            <a:r>
              <a:rPr kumimoji="1" lang="en-US" altLang="zh-CN"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rPr>
              <a:t>01</a:t>
            </a:r>
            <a:endParaRPr kumimoji="1" lang="zh-CN" altLang="en-US" sz="16600" b="1" dirty="0">
              <a:gradFill>
                <a:gsLst>
                  <a:gs pos="4000">
                    <a:srgbClr val="126FFC"/>
                  </a:gs>
                  <a:gs pos="73000">
                    <a:srgbClr val="126FFC">
                      <a:alpha val="0"/>
                    </a:srgbClr>
                  </a:gs>
                </a:gsLst>
                <a:lin ang="5400000" scaled="1"/>
              </a:gradFill>
              <a:latin typeface="PingFang SC Semibold" panose="020B0400000000000000" pitchFamily="34" charset="-122"/>
              <a:ea typeface="PingFang SC Semibold" panose="020B0400000000000000" pitchFamily="34" charset="-122"/>
            </a:endParaRPr>
          </a:p>
        </p:txBody>
      </p:sp>
      <p:sp>
        <p:nvSpPr>
          <p:cNvPr id="6" name="内容占位符 5">
            <a:extLst>
              <a:ext uri="{FF2B5EF4-FFF2-40B4-BE49-F238E27FC236}">
                <a16:creationId xmlns:a16="http://schemas.microsoft.com/office/drawing/2014/main" id="{A11051C7-5225-CA0E-73F0-3DD1BB18A5FE}"/>
              </a:ext>
            </a:extLst>
          </p:cNvPr>
          <p:cNvSpPr>
            <a:spLocks noGrp="1"/>
          </p:cNvSpPr>
          <p:nvPr>
            <p:ph sz="half" idx="1"/>
          </p:nvPr>
        </p:nvSpPr>
        <p:spPr/>
        <p:txBody>
          <a:bodyPr/>
          <a:lstStyle/>
          <a:p>
            <a:r>
              <a:rPr lang="en-US" altLang="zh-CN" dirty="0"/>
              <a:t>MCP</a:t>
            </a:r>
            <a:r>
              <a:rPr lang="zh-CN" altLang="en-US" dirty="0"/>
              <a:t> 出现</a:t>
            </a:r>
            <a:endParaRPr lang="en" altLang="zh-CN" dirty="0"/>
          </a:p>
        </p:txBody>
      </p:sp>
    </p:spTree>
    <p:extLst>
      <p:ext uri="{BB962C8B-B14F-4D97-AF65-F5344CB8AC3E}">
        <p14:creationId xmlns:p14="http://schemas.microsoft.com/office/powerpoint/2010/main" val="131936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B5CC26-45C2-8AC9-009F-CD9F5FF5BAC0}"/>
              </a:ext>
            </a:extLst>
          </p:cNvPr>
          <p:cNvSpPr>
            <a:spLocks noGrp="1"/>
          </p:cNvSpPr>
          <p:nvPr>
            <p:ph type="title"/>
          </p:nvPr>
        </p:nvSpPr>
        <p:spPr/>
        <p:txBody>
          <a:bodyPr/>
          <a:lstStyle/>
          <a:p>
            <a:r>
              <a:rPr lang="en-US" altLang="zh-CN" dirty="0"/>
              <a:t>MCP</a:t>
            </a:r>
            <a:r>
              <a:rPr lang="zh-CN" altLang="en-US" dirty="0"/>
              <a:t> 出现</a:t>
            </a:r>
          </a:p>
        </p:txBody>
      </p:sp>
      <p:sp>
        <p:nvSpPr>
          <p:cNvPr id="3" name="内容占位符 2">
            <a:extLst>
              <a:ext uri="{FF2B5EF4-FFF2-40B4-BE49-F238E27FC236}">
                <a16:creationId xmlns:a16="http://schemas.microsoft.com/office/drawing/2014/main" id="{B0EC5D6D-D67A-93A9-F274-E7ECD7DD52AD}"/>
              </a:ext>
            </a:extLst>
          </p:cNvPr>
          <p:cNvSpPr>
            <a:spLocks noGrp="1"/>
          </p:cNvSpPr>
          <p:nvPr>
            <p:ph sz="half" idx="1"/>
          </p:nvPr>
        </p:nvSpPr>
        <p:spPr>
          <a:xfrm>
            <a:off x="623635" y="1246909"/>
            <a:ext cx="10963473" cy="5108171"/>
          </a:xfrm>
        </p:spPr>
        <p:txBody>
          <a:bodyPr/>
          <a:lstStyle/>
          <a:p>
            <a:pPr marL="9525" indent="-9525"/>
            <a:r>
              <a:rPr lang="en" altLang="zh-CN" dirty="0"/>
              <a:t>In November 2024, Anthropic introduced an open standard called the Model Context Protocol (MCP). </a:t>
            </a:r>
            <a:r>
              <a:rPr lang="en" altLang="zh-CN" dirty="0">
                <a:hlinkClick r:id="rId2"/>
              </a:rPr>
              <a:t>https://www.anthropic.com/news/model-context-protocol</a:t>
            </a:r>
            <a:endParaRPr lang="en" altLang="zh-CN" dirty="0"/>
          </a:p>
        </p:txBody>
      </p:sp>
      <p:pic>
        <p:nvPicPr>
          <p:cNvPr id="11266" name="Picture 2" descr="An abstract illustration of critical context connecting to a central hub">
            <a:extLst>
              <a:ext uri="{FF2B5EF4-FFF2-40B4-BE49-F238E27FC236}">
                <a16:creationId xmlns:a16="http://schemas.microsoft.com/office/drawing/2014/main" id="{FA1D370F-F8C2-0747-33F9-475040C606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57" b="12315"/>
          <a:stretch/>
        </p:blipFill>
        <p:spPr bwMode="auto">
          <a:xfrm>
            <a:off x="1520574" y="2406479"/>
            <a:ext cx="8938518" cy="394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64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B5CC26-45C2-8AC9-009F-CD9F5FF5BAC0}"/>
              </a:ext>
            </a:extLst>
          </p:cNvPr>
          <p:cNvSpPr>
            <a:spLocks noGrp="1"/>
          </p:cNvSpPr>
          <p:nvPr>
            <p:ph type="title"/>
          </p:nvPr>
        </p:nvSpPr>
        <p:spPr/>
        <p:txBody>
          <a:bodyPr/>
          <a:lstStyle/>
          <a:p>
            <a:r>
              <a:rPr lang="en-US" altLang="zh-CN" dirty="0"/>
              <a:t>MCP</a:t>
            </a:r>
            <a:r>
              <a:rPr lang="zh-CN" altLang="en-US" dirty="0"/>
              <a:t> 定义</a:t>
            </a:r>
          </a:p>
        </p:txBody>
      </p:sp>
      <p:sp>
        <p:nvSpPr>
          <p:cNvPr id="3" name="内容占位符 2">
            <a:extLst>
              <a:ext uri="{FF2B5EF4-FFF2-40B4-BE49-F238E27FC236}">
                <a16:creationId xmlns:a16="http://schemas.microsoft.com/office/drawing/2014/main" id="{B0EC5D6D-D67A-93A9-F274-E7ECD7DD52AD}"/>
              </a:ext>
            </a:extLst>
          </p:cNvPr>
          <p:cNvSpPr>
            <a:spLocks noGrp="1"/>
          </p:cNvSpPr>
          <p:nvPr>
            <p:ph sz="half" idx="1"/>
          </p:nvPr>
        </p:nvSpPr>
        <p:spPr/>
        <p:txBody>
          <a:bodyPr/>
          <a:lstStyle/>
          <a:p>
            <a:pPr marL="342900" indent="-342900">
              <a:buFont typeface="Arial" panose="020B0604020202020204" pitchFamily="34" charset="0"/>
              <a:buChar char="•"/>
            </a:pPr>
            <a:r>
              <a:rPr lang="en" altLang="zh-CN" dirty="0"/>
              <a:t>This protocol is designed to change how AI models interact with external tools and data sources, aiming to resolve the complex problem of connecting multiple AI models with numerous data sources and tools—a longstanding issue for enterprises and developers.</a:t>
            </a:r>
          </a:p>
          <a:p>
            <a:pPr marL="342900" indent="-342900">
              <a:buFont typeface="Arial" panose="020B0604020202020204" pitchFamily="34" charset="0"/>
              <a:buChar char="•"/>
            </a:pPr>
            <a:r>
              <a:rPr lang="en" altLang="zh-CN" dirty="0"/>
              <a:t>MCP </a:t>
            </a:r>
            <a:r>
              <a:rPr lang="zh-CN" altLang="en-US" dirty="0"/>
              <a:t>定义了应用程序和 </a:t>
            </a:r>
            <a:r>
              <a:rPr lang="en" altLang="zh-CN" dirty="0"/>
              <a:t>AI </a:t>
            </a:r>
            <a:r>
              <a:rPr lang="zh-CN" altLang="en-US" dirty="0"/>
              <a:t>模型之间交换上下文信息的方式。使开发者能够以一致的方式将各种数据源、工具和功能连接到 </a:t>
            </a:r>
            <a:r>
              <a:rPr lang="en" altLang="zh-CN" dirty="0"/>
              <a:t>AI</a:t>
            </a:r>
            <a:r>
              <a:rPr lang="zh-CN" altLang="en-US" dirty="0"/>
              <a:t>（一个中间协议层），就像 </a:t>
            </a:r>
            <a:r>
              <a:rPr lang="en" altLang="zh-CN" dirty="0"/>
              <a:t>USB-C </a:t>
            </a:r>
            <a:r>
              <a:rPr lang="zh-CN" altLang="en-US" dirty="0"/>
              <a:t>让不同设备能够通过相同的接口连接一样。</a:t>
            </a:r>
          </a:p>
        </p:txBody>
      </p:sp>
    </p:spTree>
    <p:extLst>
      <p:ext uri="{BB962C8B-B14F-4D97-AF65-F5344CB8AC3E}">
        <p14:creationId xmlns:p14="http://schemas.microsoft.com/office/powerpoint/2010/main" val="3138338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32001</TotalTime>
  <Words>1445</Words>
  <Application>Microsoft Macintosh PowerPoint</Application>
  <PresentationFormat>自定义</PresentationFormat>
  <Paragraphs>151</Paragraphs>
  <Slides>33</Slides>
  <Notes>6</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33</vt:i4>
      </vt:variant>
    </vt:vector>
  </HeadingPairs>
  <TitlesOfParts>
    <vt:vector size="48" baseType="lpstr">
      <vt:lpstr>Microsoft YaHei</vt:lpstr>
      <vt:lpstr>Microsoft YaHei</vt:lpstr>
      <vt:lpstr>ACGN-MiaoGB-Flash</vt:lpstr>
      <vt:lpstr>PingFang SC Semibold</vt:lpstr>
      <vt:lpstr>Arial</vt:lpstr>
      <vt:lpstr>Calibri</vt:lpstr>
      <vt:lpstr>Futura-Medium</vt:lpstr>
      <vt:lpstr>Gill Sans MT</vt:lpstr>
      <vt:lpstr>Lexend</vt:lpstr>
      <vt:lpstr>Wingdings</vt:lpstr>
      <vt:lpstr>封面页_图片版 </vt:lpstr>
      <vt:lpstr>1_内容Copytext </vt:lpstr>
      <vt:lpstr>code01</vt:lpstr>
      <vt:lpstr>1_code01</vt:lpstr>
      <vt:lpstr>结束页</vt:lpstr>
      <vt:lpstr>PowerPoint 演示文稿</vt:lpstr>
      <vt:lpstr>Question</vt:lpstr>
      <vt:lpstr>PowerPoint 演示文稿</vt:lpstr>
      <vt:lpstr>MCP 相关资源</vt:lpstr>
      <vt:lpstr>PowerPoint 演示文稿</vt:lpstr>
      <vt:lpstr>视频目录大纲</vt:lpstr>
      <vt:lpstr>PowerPoint 演示文稿</vt:lpstr>
      <vt:lpstr>MCP 出现</vt:lpstr>
      <vt:lpstr>MCP 定义</vt:lpstr>
      <vt:lpstr>MCP 目标</vt:lpstr>
      <vt:lpstr>A.K.A. ONNX Open Neural Network Exchange</vt:lpstr>
      <vt:lpstr>PowerPoint 演示文稿</vt:lpstr>
      <vt:lpstr>Function Call </vt:lpstr>
      <vt:lpstr>Function Call </vt:lpstr>
      <vt:lpstr>Function Call </vt:lpstr>
      <vt:lpstr>火山 扣子作为 Function Call 代表</vt:lpstr>
      <vt:lpstr>Function Call Summary</vt:lpstr>
      <vt:lpstr>PowerPoint 演示文稿</vt:lpstr>
      <vt:lpstr>MCP</vt:lpstr>
      <vt:lpstr>MCP History</vt:lpstr>
      <vt:lpstr>PowerPoint 演示文稿</vt:lpstr>
      <vt:lpstr>MCP</vt:lpstr>
      <vt:lpstr>MCP Summary</vt:lpstr>
      <vt:lpstr>MCP vs Function Call</vt:lpstr>
      <vt:lpstr>PowerPoint 演示文稿</vt:lpstr>
      <vt:lpstr>PowerPoint 演示文稿</vt:lpstr>
      <vt:lpstr>PowerPoint 演示文稿</vt:lpstr>
      <vt:lpstr>MCP 局限</vt:lpstr>
      <vt:lpstr>MCP 思考</vt:lpstr>
      <vt:lpstr>MCP 思考</vt:lpstr>
      <vt:lpstr>MCP 未来</vt:lpstr>
      <vt:lpstr>PowerPoint 演示文稿</vt:lpstr>
      <vt:lpstr>引用与参考</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10695</cp:revision>
  <cp:lastPrinted>2023-09-08T09:14:01Z</cp:lastPrinted>
  <dcterms:created xsi:type="dcterms:W3CDTF">2020-08-28T08:44:19Z</dcterms:created>
  <dcterms:modified xsi:type="dcterms:W3CDTF">2025-05-11T07:52:37Z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